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1552" r:id="rId5"/>
    <p:sldId id="260" r:id="rId6"/>
    <p:sldId id="261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50" r:id="rId19"/>
    <p:sldId id="1547" r:id="rId20"/>
    <p:sldId id="1544" r:id="rId21"/>
    <p:sldId id="1559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5F"/>
    <a:srgbClr val="356997"/>
    <a:srgbClr val="308EB0"/>
    <a:srgbClr val="F6FAF9"/>
    <a:srgbClr val="9FCCBF"/>
    <a:srgbClr val="3CA88C"/>
    <a:srgbClr val="7F1048"/>
    <a:srgbClr val="FFFFFF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e Haram Klykken" userId="283fedf2-9490-4957-8d3e-9549b4237f04" providerId="ADAL" clId="{5ABB64CA-E572-4D10-93CB-B3646AB80FB8}"/>
    <pc:docChg chg="undo custSel modSld">
      <pc:chgData name="Fride Haram Klykken" userId="283fedf2-9490-4957-8d3e-9549b4237f04" providerId="ADAL" clId="{5ABB64CA-E572-4D10-93CB-B3646AB80FB8}" dt="2024-06-19T12:11:14.708" v="47" actId="20577"/>
      <pc:docMkLst>
        <pc:docMk/>
      </pc:docMkLst>
      <pc:sldChg chg="modSp mod modNotesTx">
        <pc:chgData name="Fride Haram Klykken" userId="283fedf2-9490-4957-8d3e-9549b4237f04" providerId="ADAL" clId="{5ABB64CA-E572-4D10-93CB-B3646AB80FB8}" dt="2024-06-19T12:11:14.708" v="47" actId="20577"/>
        <pc:sldMkLst>
          <pc:docMk/>
          <pc:sldMk cId="3497658398" sldId="1556"/>
        </pc:sldMkLst>
        <pc:spChg chg="mod">
          <ac:chgData name="Fride Haram Klykken" userId="283fedf2-9490-4957-8d3e-9549b4237f04" providerId="ADAL" clId="{5ABB64CA-E572-4D10-93CB-B3646AB80FB8}" dt="2024-06-19T12:11:14.708" v="47" actId="20577"/>
          <ac:spMkLst>
            <pc:docMk/>
            <pc:sldMk cId="3497658398" sldId="1556"/>
            <ac:spMk id="11" creationId="{AE101B71-25BF-C561-A95C-CE1E842C89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Undervisningsopplegg for 2x45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minutter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med spel og oppgåver:  </a:t>
            </a:r>
            <a:r>
              <a:rPr lang="nb-NO" dirty="0"/>
              <a:t>https://edutrust.slateresearch.ai/undervisning  </a:t>
            </a:r>
            <a:endParaRPr kumimoji="0" lang="nn-NO" sz="1200" b="0" i="0" u="none" strike="noStrike" cap="none" spc="0" normalizeH="0" baseline="0" dirty="0">
              <a:ln>
                <a:noFill/>
              </a:ln>
              <a:solidFill>
                <a:srgbClr val="326865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Menneskeskapte data: </a:t>
            </a:r>
            <a:r>
              <a:rPr lang="nb-NO" dirty="0"/>
              <a:t>Data kan bli til uten digitale verktøy.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Rådata: </a:t>
            </a:r>
            <a:r>
              <a:rPr lang="nb-NO" dirty="0"/>
              <a:t>Når mennesker bruker digitale maskiner, f.eks. skriver inn søkeord på nettet, «gir» vi data til maskinen. Denne typen </a:t>
            </a:r>
            <a:r>
              <a:rPr lang="nb-NO" b="0" i="0" dirty="0"/>
              <a:t>data </a:t>
            </a:r>
            <a:r>
              <a:rPr lang="en-GB" b="0" i="0" dirty="0"/>
              <a:t>(</a:t>
            </a:r>
            <a:r>
              <a:rPr lang="en-GB" b="0" i="0" dirty="0" err="1"/>
              <a:t>Innhold</a:t>
            </a:r>
            <a:r>
              <a:rPr lang="en-GB" b="0" i="0" dirty="0"/>
              <a:t>, </a:t>
            </a:r>
            <a:r>
              <a:rPr lang="en-GB" b="0" i="0" dirty="0" err="1"/>
              <a:t>lyd</a:t>
            </a:r>
            <a:r>
              <a:rPr lang="en-GB" b="0" i="0" dirty="0"/>
              <a:t>, </a:t>
            </a:r>
            <a:r>
              <a:rPr lang="en-GB" b="0" i="0" dirty="0" err="1"/>
              <a:t>tekst</a:t>
            </a:r>
            <a:r>
              <a:rPr lang="en-GB" b="0" i="0" dirty="0"/>
              <a:t>, </a:t>
            </a:r>
            <a:r>
              <a:rPr lang="en-GB" b="0" i="0" dirty="0" err="1"/>
              <a:t>bilde</a:t>
            </a:r>
            <a:r>
              <a:rPr lang="en-GB" b="0" i="0" dirty="0"/>
              <a:t>, video, </a:t>
            </a:r>
            <a:r>
              <a:rPr lang="en-GB" b="0" i="0" dirty="0" err="1"/>
              <a:t>sensordata</a:t>
            </a:r>
            <a:r>
              <a:rPr lang="en-GB" b="0" i="0" dirty="0"/>
              <a:t>) </a:t>
            </a:r>
            <a:r>
              <a:rPr lang="nb-NO" b="0" i="0" dirty="0"/>
              <a:t> er ikke (ennå) er analysert/bearbeidet/behandlet for noe spesielt formål, derfor kaller vi den for rådata. </a:t>
            </a:r>
          </a:p>
          <a:p>
            <a:endParaRPr lang="nb-NO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Søkeorda du </a:t>
            </a:r>
            <a:r>
              <a:rPr lang="nb-NO" dirty="0" err="1"/>
              <a:t>sjølv</a:t>
            </a:r>
            <a:r>
              <a:rPr lang="nb-NO" dirty="0"/>
              <a:t> tasta inn  </a:t>
            </a:r>
            <a:r>
              <a:rPr lang="nb-NO" dirty="0" err="1"/>
              <a:t>medan</a:t>
            </a:r>
            <a:r>
              <a:rPr lang="nb-NO" dirty="0"/>
              <a:t> du spelte det forrige </a:t>
            </a:r>
            <a:r>
              <a:rPr lang="nb-NO" dirty="0" err="1"/>
              <a:t>spelet</a:t>
            </a:r>
            <a:r>
              <a:rPr lang="nb-NO" dirty="0"/>
              <a:t> er også rådata.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/>
              <a:t>Analyserte (analytiske) data: Loggfiler og metadata (‘data om data’) som blir opprettet som </a:t>
            </a:r>
            <a:r>
              <a:rPr lang="nb-NO" b="0" i="0" dirty="0" err="1"/>
              <a:t>ein</a:t>
            </a:r>
            <a:r>
              <a:rPr lang="nb-NO" b="0" i="0" dirty="0"/>
              <a:t> ‘bieffekt’ når du samhandler med digitale enheter.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Data som må til for at ein app elle ei nettside skal fungere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Meldinga på kort A er rådata, men i ‘fasiten’ er det er </a:t>
            </a:r>
            <a:r>
              <a:rPr lang="nn-NO" dirty="0" err="1">
                <a:solidFill>
                  <a:srgbClr val="FF0000"/>
                </a:solidFill>
              </a:rPr>
              <a:t>datatypen</a:t>
            </a:r>
            <a:r>
              <a:rPr lang="nn-NO" dirty="0">
                <a:solidFill>
                  <a:srgbClr val="FF0000"/>
                </a:solidFill>
              </a:rPr>
              <a:t> på kort B vi har lagt vekt på: </a:t>
            </a:r>
            <a:r>
              <a:rPr lang="nb-NO" dirty="0">
                <a:solidFill>
                  <a:srgbClr val="FF0000"/>
                </a:solidFill>
              </a:rPr>
              <a:t>Systemet registrerer automatisk tidspunktet for meldinga, og det blir vist tilbake til deg.</a:t>
            </a:r>
            <a:endParaRPr lang="nn-NO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(Det går fint an å endre reglane, og la elevane identifisere fleire typar data per par ved å dele opp og legge korta </a:t>
            </a:r>
            <a:r>
              <a:rPr lang="nn-NO">
                <a:solidFill>
                  <a:srgbClr val="FF0000"/>
                </a:solidFill>
              </a:rPr>
              <a:t>på fleire </a:t>
            </a:r>
            <a:r>
              <a:rPr lang="nn-NO" dirty="0">
                <a:solidFill>
                  <a:srgbClr val="FF0000"/>
                </a:solidFill>
              </a:rPr>
              <a:t>kategoriar.</a:t>
            </a:r>
            <a:r>
              <a:rPr lang="nb-NO" dirty="0">
                <a:solidFill>
                  <a:srgbClr val="FF0000"/>
                </a:solidFill>
              </a:rPr>
              <a:t>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39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solidFill>
                  <a:srgbClr val="FF0000"/>
                </a:solidFill>
              </a:rPr>
              <a:t>Her kan ein diskutere om annonsane er synlege eller usynlege analytiske data. Vi ser på annonsane som synlege analytiske data – dei blir synlege fordi dei er sendt til din mobil på bakgrunn av data som har blitt analysert og knytt til din profil.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trust.slateresearch.ai/dataisfje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lta.slateresearch.ai/#/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edutrust.slateresearch.ai/undervis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kit.dalicitizens.eu/" TargetMode="External"/><Relationship Id="rId5" Type="http://schemas.openxmlformats.org/officeDocument/2006/relationships/hyperlink" Target="https://edutrust.slateresearch.ai/dataisfjell" TargetMode="External"/><Relationship Id="rId4" Type="http://schemas.openxmlformats.org/officeDocument/2006/relationships/hyperlink" Target="https://edutrust.slateresearch.ai/datadel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lta.slateresearch.ai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s.no/nb/forskning/sokemotorer-er-verdens-mest-brukte-form-for-kunstig-intelligens" TargetMode="External"/><Relationship Id="rId2" Type="http://schemas.openxmlformats.org/officeDocument/2006/relationships/hyperlink" Target="https://pressbooks.pub/aiforteachers/chapter/a-brief-description-of-some-search-eng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forskning.no/hacking-internett-sikkerhet/cookies-hva-skjer-egentlig-nar-du-trykker-godta-alle/24597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Dataisfjell</a:t>
            </a: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Analyserte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Data blir samla inn og brukt av systemet, og vist tilbake til deg.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r>
              <a:rPr lang="nn-NO" sz="2000" dirty="0"/>
              <a:t>Talet på gongar </a:t>
            </a:r>
            <a:r>
              <a:rPr lang="nn-NO" sz="2000" dirty="0" err="1"/>
              <a:t>TikTok</a:t>
            </a:r>
            <a:r>
              <a:rPr lang="nn-NO" sz="2000" dirty="0"/>
              <a:t>-videoane dine har blitt vist eller delt, blir samla inn og gjort synleg for deg og andre.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Data som blir samla inn og brukt av systemet, men er </a:t>
            </a:r>
            <a:r>
              <a:rPr lang="nb-NO" sz="2000" b="1" dirty="0" err="1"/>
              <a:t>ikkje</a:t>
            </a:r>
            <a:r>
              <a:rPr lang="nb-NO" sz="2000" b="1" dirty="0"/>
              <a:t> </a:t>
            </a:r>
            <a:r>
              <a:rPr lang="nb-NO" sz="2000" b="1" dirty="0" err="1"/>
              <a:t>synleg</a:t>
            </a:r>
            <a:r>
              <a:rPr lang="nb-NO" sz="2000" b="1" dirty="0"/>
              <a:t> for deg.</a:t>
            </a:r>
          </a:p>
          <a:p>
            <a:endParaRPr lang="nb-NO" sz="2000" b="1" dirty="0"/>
          </a:p>
          <a:p>
            <a:r>
              <a:rPr lang="nn-NO" sz="2000" b="1" dirty="0"/>
              <a:t>Til dømes</a:t>
            </a:r>
          </a:p>
          <a:p>
            <a:r>
              <a:rPr lang="nn-NO" sz="2000" dirty="0" err="1"/>
              <a:t>TikTok</a:t>
            </a:r>
            <a:r>
              <a:rPr lang="nn-NO" sz="2000" dirty="0"/>
              <a:t> registrerer kor lenge du ser på ein kattevideo og deler denne informasjonen med andre utan at du ser det.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Synleg</a:t>
              </a:r>
              <a:endParaRPr lang="nb-NO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Usynleg</a:t>
              </a:r>
              <a:endParaRPr lang="nb-NO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810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 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Funksjonelle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Funksjonelle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Data som er nødvendig for at maskiner skal kommunisere med kvarandre.</a:t>
            </a:r>
          </a:p>
          <a:p>
            <a:endParaRPr lang="nn-NO" dirty="0"/>
          </a:p>
          <a:p>
            <a:r>
              <a:rPr lang="nn-NO" dirty="0"/>
              <a:t>Funksjonelle data gjer at videoar frå </a:t>
            </a:r>
            <a:r>
              <a:rPr lang="nn-NO" dirty="0" err="1"/>
              <a:t>TikTok</a:t>
            </a:r>
            <a:r>
              <a:rPr lang="nn-NO" dirty="0"/>
              <a:t> kan strøymast jamt til mobilen din.</a:t>
            </a:r>
          </a:p>
          <a:p>
            <a:endParaRPr lang="nn-NO" dirty="0"/>
          </a:p>
          <a:p>
            <a:r>
              <a:rPr lang="nn-NO" sz="1800" b="1" dirty="0"/>
              <a:t>Til dømes</a:t>
            </a:r>
          </a:p>
          <a:p>
            <a:r>
              <a:rPr lang="nn-NO" dirty="0"/>
              <a:t>Bufferinformasjon og datapakkene som trengs for å sikre at videoen spilles av utan avbrot</a:t>
            </a:r>
            <a:br>
              <a:rPr lang="nn-NO" dirty="0"/>
            </a:br>
            <a:br>
              <a:rPr lang="nn-NO" dirty="0"/>
            </a:br>
            <a:r>
              <a:rPr lang="nn-NO" i="1" dirty="0"/>
              <a:t>Også: </a:t>
            </a:r>
            <a:r>
              <a:rPr lang="nn-NO" dirty="0">
                <a:hlinkClick r:id="rId4"/>
              </a:rPr>
              <a:t>IP-adresse</a:t>
            </a:r>
            <a:endParaRPr lang="nn-NO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5525AC95-ABA9-A5D7-C2EC-83AF8F54C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75702" r="3222"/>
          <a:stretch/>
        </p:blipFill>
        <p:spPr>
          <a:xfrm>
            <a:off x="267222" y="2424822"/>
            <a:ext cx="11535148" cy="409556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4BBA0E-1B2D-D897-E9D1-D71E3AF5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13" y="115293"/>
            <a:ext cx="1793872" cy="2608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8BF4D42-EAD8-EF1D-C4FE-2D40BF4BE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854" y="-111119"/>
            <a:ext cx="1793871" cy="2625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Menneskeskapte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</a:t>
              </a:r>
              <a:r>
                <a:rPr lang="nb-NO" dirty="0" err="1"/>
                <a:t>Innhald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Analytiske data: </a:t>
              </a:r>
              <a:r>
                <a:rPr lang="nb-NO" dirty="0" err="1"/>
                <a:t>Synleg</a:t>
              </a:r>
              <a:endParaRPr lang="nb-NO" dirty="0"/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78988" y="4281852"/>
            <a:ext cx="2592464" cy="484736"/>
            <a:chOff x="0" y="0"/>
            <a:chExt cx="3710066" cy="628315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/>
                <a:t>Analytiske data: </a:t>
              </a:r>
              <a:r>
                <a:rPr lang="nb-NO" dirty="0" err="1"/>
                <a:t>Usynleg</a:t>
              </a:r>
              <a:endParaRPr lang="nb-NO" dirty="0"/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Funksjonelle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Synleg</a:t>
            </a: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8392890" y="357745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ECA0451-E4E9-15C1-22AB-A75F81E1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2" y="0"/>
            <a:ext cx="1530643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A2576C6-BA7A-6BBE-3EBD-EBB1489A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22" y="0"/>
            <a:ext cx="403447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9199648-4AF4-54B1-C85E-D89FB653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34831" y="98040"/>
            <a:ext cx="1304443" cy="1887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B62762F-F0B7-4CB8-73CE-A3483A6C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249158" y="2299162"/>
            <a:ext cx="1335054" cy="19320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5F475DC-1BF3-72F2-5943-507ADF951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61" y="4647995"/>
            <a:ext cx="1487479" cy="21526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914B41-E3F4-A061-467C-26CB026C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0342" y="2243238"/>
            <a:ext cx="1394142" cy="20175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Oppsett for 4 spelarar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540101" y="251639"/>
            <a:ext cx="184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spelarar </a:t>
            </a:r>
          </a:p>
          <a:p>
            <a:pPr algn="r"/>
            <a:r>
              <a:rPr lang="nn-NO" sz="2400" dirty="0">
                <a:latin typeface="+mj-lt"/>
              </a:rPr>
              <a:t>30-45 minutt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REGLAR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2082097"/>
            <a:ext cx="10793293" cy="444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Legg korta utover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bordet med biletet ned</a:t>
            </a: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Leit etter par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same bilete. (Snu to kort).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n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 historia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kortparet. 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Sjå særleg på det siste kortet: </a:t>
            </a:r>
            <a:r>
              <a:rPr lang="nn-NO" sz="2400" i="1" dirty="0">
                <a:latin typeface="Verdana" panose="020B0604030504040204" pitchFamily="34" charset="0"/>
                <a:ea typeface="Verdana" panose="020B0604030504040204" pitchFamily="34" charset="0"/>
              </a:rPr>
              <a:t>Kva type data blir til?</a:t>
            </a:r>
          </a:p>
          <a:p>
            <a:pPr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Plasser para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rett type datakategori på spelebrettet ditt.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dei andre spelarane: Kva trur dei?</a:t>
            </a:r>
          </a:p>
          <a:p>
            <a:pPr>
              <a:lnSpc>
                <a:spcPct val="150000"/>
              </a:lnSpc>
            </a:pP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løysingsarket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Du beheld korta dersom dei er plasserte rett</a:t>
            </a:r>
          </a:p>
          <a:p>
            <a:pPr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Vinnaren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har flest par som er korrekt plassert på spelebrettet sitt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7208599-F3BD-365F-00ED-DBA93BA8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245" y="1121198"/>
            <a:ext cx="1327148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59A27EA-BD03-B4E5-E0AE-CDB5D427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839" y="1254915"/>
            <a:ext cx="1318272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38" y="701709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90" y="74181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89" y="1538140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261345" y="2598003"/>
            <a:ext cx="615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SPEL </a:t>
            </a:r>
            <a:r>
              <a:rPr lang="nb-NO" sz="4800" dirty="0">
                <a:latin typeface="Arial Black" panose="020B0A04020102020204" pitchFamily="34" charset="0"/>
              </a:rPr>
              <a:t>DATAISFJELL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Last ned Dataisfjell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https://edutrust.slateresearch.ai/dataisfjell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EE7C3B-147D-D167-40E4-682B35C9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46" y="550819"/>
            <a:ext cx="3977640" cy="575636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8" name="Bilde 7" descr="Et bilde som inneholder tekst, design&#10;&#10;Automatisk generert beskrivelse">
            <a:extLst>
              <a:ext uri="{FF2B5EF4-FFF2-40B4-BE49-F238E27FC236}">
                <a16:creationId xmlns:a16="http://schemas.microsoft.com/office/drawing/2014/main" id="{FA2D90D3-8238-F392-A2F9-D3D9FDD1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50" y="1528141"/>
            <a:ext cx="3327533" cy="4537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 descr="Et bilde som inneholder Spillkontroller, tegnefilm, tekst&#10;&#10;Automatisk generert beskrivelse">
            <a:extLst>
              <a:ext uri="{FF2B5EF4-FFF2-40B4-BE49-F238E27FC236}">
                <a16:creationId xmlns:a16="http://schemas.microsoft.com/office/drawing/2014/main" id="{141637DC-11AD-58EC-B89B-FCEF3B51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6" y="1867993"/>
            <a:ext cx="2558576" cy="3488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3871453" y="1867994"/>
            <a:ext cx="6474541" cy="3271366"/>
            <a:chOff x="3871453" y="1867994"/>
            <a:chExt cx="6474541" cy="3271366"/>
          </a:xfrm>
        </p:grpSpPr>
        <p:pic>
          <p:nvPicPr>
            <p:cNvPr id="10" name="Bilde 9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2E621A06-D589-EDF9-B10D-589CFD98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272" t="81377" r="35238" b="7095"/>
            <a:stretch/>
          </p:blipFill>
          <p:spPr>
            <a:xfrm>
              <a:off x="4212051" y="2577661"/>
              <a:ext cx="3683920" cy="1864045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71453" y="1867994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9435" y="3915697"/>
              <a:ext cx="2926559" cy="1039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0B152364-9B7B-DCCE-4F37-9A5315ED39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714" y="341096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A2AC892-32B5-FAA3-DFE4-3CDBDF70933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6" name="Bilde 5" descr="Et bilde som inneholder tekst, skjermbilde, Rektangel, design&#10;&#10;Automatisk generert beskrivelse">
            <a:extLst>
              <a:ext uri="{FF2B5EF4-FFF2-40B4-BE49-F238E27FC236}">
                <a16:creationId xmlns:a16="http://schemas.microsoft.com/office/drawing/2014/main" id="{C4745908-5F47-6C03-C96E-3DAB4FFB9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8" y="1440551"/>
            <a:ext cx="2916392" cy="3976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 descr="Et bilde som inneholder tekst, skjermbilde, Font, Rektangel&#10;&#10;Automatisk generert beskrivelse">
            <a:extLst>
              <a:ext uri="{FF2B5EF4-FFF2-40B4-BE49-F238E27FC236}">
                <a16:creationId xmlns:a16="http://schemas.microsoft.com/office/drawing/2014/main" id="{F117782C-3BC5-64F4-7808-B944DEA5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08" y="1120877"/>
            <a:ext cx="3488439" cy="47569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85479464-0C39-A790-005E-E749E1CA4312}"/>
              </a:ext>
            </a:extLst>
          </p:cNvPr>
          <p:cNvGrpSpPr/>
          <p:nvPr/>
        </p:nvGrpSpPr>
        <p:grpSpPr>
          <a:xfrm>
            <a:off x="3635095" y="1590618"/>
            <a:ext cx="4921809" cy="3490202"/>
            <a:chOff x="3654378" y="1295650"/>
            <a:chExt cx="4921809" cy="3490202"/>
          </a:xfrm>
        </p:grpSpPr>
        <p:pic>
          <p:nvPicPr>
            <p:cNvPr id="10" name="Bilde 9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2763FEC5-E086-D0D6-F3D1-A0F3C5658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77" t="81038" r="3609" b="8442"/>
            <a:stretch/>
          </p:blipFill>
          <p:spPr>
            <a:xfrm>
              <a:off x="4134848" y="1854050"/>
              <a:ext cx="3635862" cy="1773175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E97F8AE-07E7-C39C-D9B9-B5B4D659F51B}"/>
                </a:ext>
              </a:extLst>
            </p:cNvPr>
            <p:cNvSpPr/>
            <p:nvPr/>
          </p:nvSpPr>
          <p:spPr>
            <a:xfrm>
              <a:off x="3654378" y="1295650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7C800D66-0B99-E14D-08DD-45ABD11964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7323" y="2728452"/>
              <a:ext cx="1238864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267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9" name="Bilde 8" descr="Et bilde som inneholder tekst, skjermbilde, Font, grafisk design&#10;&#10;Automatisk generert beskrivelse">
            <a:extLst>
              <a:ext uri="{FF2B5EF4-FFF2-40B4-BE49-F238E27FC236}">
                <a16:creationId xmlns:a16="http://schemas.microsoft.com/office/drawing/2014/main" id="{5589A8D0-6E56-6157-5002-664E493C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" y="1619226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 descr="Et bilde som inneholder tekst, skjermbilde, Font, plakat&#10;&#10;Automatisk generert beskrivelse">
            <a:extLst>
              <a:ext uri="{FF2B5EF4-FFF2-40B4-BE49-F238E27FC236}">
                <a16:creationId xmlns:a16="http://schemas.microsoft.com/office/drawing/2014/main" id="{DA3A39DC-5103-61C5-FF3E-367E08B6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77" y="1522608"/>
            <a:ext cx="3184681" cy="43427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334435" y="2361590"/>
            <a:ext cx="5621594" cy="3100340"/>
            <a:chOff x="6570406" y="2317345"/>
            <a:chExt cx="5621594" cy="3100340"/>
          </a:xfrm>
        </p:grpSpPr>
        <p:pic>
          <p:nvPicPr>
            <p:cNvPr id="2" name="Bilde 1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0E01CADB-CB61-D915-FBF3-42F18B6CC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77" t="81038" r="3609" b="8442"/>
            <a:stretch/>
          </p:blipFill>
          <p:spPr>
            <a:xfrm>
              <a:off x="8183752" y="2910089"/>
              <a:ext cx="3635862" cy="177317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406" y="3598606"/>
              <a:ext cx="1482213" cy="15707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2 -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Dataisfjell</a:t>
            </a:r>
            <a:endParaRPr lang="nn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typar data (med døme)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Reglar for Dataisfjell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 Dataisfjell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fleire døme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0C34694-120F-3CFC-FC63-817EF7B7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989" y="686984"/>
            <a:ext cx="1724424" cy="2429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3458C73-0E34-A17E-4E23-5336D9A4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75" y="698772"/>
            <a:ext cx="1720061" cy="2417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nn-NO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nn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og reglar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n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oppgåver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 er data? Korleis blir data oppretta?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 om nettsøk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AC0D0841-5DCD-1E2B-E0AF-FE8B30B6F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609" y="3853471"/>
            <a:ext cx="1327148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6E0E30CC-C970-B907-E5E9-D4A54695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709" y="4422145"/>
            <a:ext cx="1318272" cy="192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EF5B3BB4-6D69-FA9A-7845-158233B2B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4165">
            <a:off x="6808132" y="4731764"/>
            <a:ext cx="500943" cy="728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Bilde 59">
            <a:extLst>
              <a:ext uri="{FF2B5EF4-FFF2-40B4-BE49-F238E27FC236}">
                <a16:creationId xmlns:a16="http://schemas.microsoft.com/office/drawing/2014/main" id="{0A1DB32F-7FF4-C027-D8B0-568420F7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13" y="5662259"/>
            <a:ext cx="502297" cy="735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DØME</a:t>
            </a:r>
          </a:p>
        </p:txBody>
      </p:sp>
      <p:pic>
        <p:nvPicPr>
          <p:cNvPr id="9" name="Bilde 8" descr="Et bilde som inneholder tekst, tegning, sketch, Font&#10;&#10;Automatisk generert beskrivelse">
            <a:extLst>
              <a:ext uri="{FF2B5EF4-FFF2-40B4-BE49-F238E27FC236}">
                <a16:creationId xmlns:a16="http://schemas.microsoft.com/office/drawing/2014/main" id="{94399999-915C-6F45-F329-E524F09A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0" y="1405375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 descr="Et bilde som inneholder tekst, Font, tegning, sketch&#10;&#10;Automatisk generert beskrivelse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3" y="1278370"/>
            <a:ext cx="3265819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24FAD51C-F9B8-D9B6-E949-D229BCAEF13F}"/>
              </a:ext>
            </a:extLst>
          </p:cNvPr>
          <p:cNvGrpSpPr/>
          <p:nvPr/>
        </p:nvGrpSpPr>
        <p:grpSpPr>
          <a:xfrm>
            <a:off x="6277537" y="740409"/>
            <a:ext cx="5465689" cy="4281575"/>
            <a:chOff x="6464300" y="404725"/>
            <a:chExt cx="5465689" cy="4281575"/>
          </a:xfrm>
        </p:grpSpPr>
        <p:pic>
          <p:nvPicPr>
            <p:cNvPr id="2" name="Bilde 1" descr="Et bilde som inneholder tekst, skjermbilde, Font, diagram&#10;&#10;Automatisk generert beskrivelse">
              <a:extLst>
                <a:ext uri="{FF2B5EF4-FFF2-40B4-BE49-F238E27FC236}">
                  <a16:creationId xmlns:a16="http://schemas.microsoft.com/office/drawing/2014/main" id="{47002FA7-D5FE-796E-C537-C5EF64D7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577" t="81038" r="3609" b="8442"/>
            <a:stretch/>
          </p:blipFill>
          <p:spPr>
            <a:xfrm>
              <a:off x="7921741" y="997469"/>
              <a:ext cx="3635862" cy="1773175"/>
            </a:xfrm>
            <a:prstGeom prst="rect">
              <a:avLst/>
            </a:prstGeom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8A7548F-ED68-9316-F3B9-90C47A8AB1ED}"/>
                </a:ext>
              </a:extLst>
            </p:cNvPr>
            <p:cNvSpPr/>
            <p:nvPr/>
          </p:nvSpPr>
          <p:spPr>
            <a:xfrm>
              <a:off x="7491339" y="40472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27C1C8B0-B9E1-5326-1418-EB3DCB3F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4300" y="2926080"/>
              <a:ext cx="1979539" cy="176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ressursar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Delta i Data! skolepakken med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lærarrettleiar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https://edutrust.slateresearch.ai/undervisning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Digital versjon: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https://datadelta.slateresearch.ai/#/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Dataisfjell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https://edutrust.slateresearch.ai/dataisfjell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hlinkClick r:id="rId6"/>
              </a:rPr>
              <a:t>DALI Toolkit (dalicitizens.eu)</a:t>
            </a:r>
            <a:endParaRPr lang="nb-NO" dirty="0"/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613"/>
          <a:stretch/>
        </p:blipFill>
        <p:spPr>
          <a:xfrm>
            <a:off x="7833651" y="5229225"/>
            <a:ext cx="4358349" cy="151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825636" y="545410"/>
            <a:ext cx="152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4-6 spelarar </a:t>
            </a:r>
          </a:p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30-40 minutt</a:t>
            </a:r>
          </a:p>
          <a:p>
            <a:pPr algn="r"/>
            <a:r>
              <a:rPr lang="nn-NO" b="1" dirty="0">
                <a:solidFill>
                  <a:srgbClr val="7F1048"/>
                </a:solidFill>
                <a:latin typeface="+mj-lt"/>
              </a:rPr>
              <a:t>54 kort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REGLAR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951978" y="1588554"/>
            <a:ext cx="10684701" cy="4518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Vel ein dommar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for den første runden og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stokk korta</a:t>
            </a:r>
            <a:r>
              <a:rPr lang="nn-NO" sz="28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n-NO" sz="23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Dommaren trekker </a:t>
            </a:r>
            <a:r>
              <a:rPr lang="nn-NO" sz="2300" b="1" dirty="0">
                <a:latin typeface="Verdana" panose="020B0604030504040204" pitchFamily="34" charset="0"/>
                <a:ea typeface="Verdana" panose="020B0604030504040204" pitchFamily="34" charset="0"/>
              </a:rPr>
              <a:t>eit </a:t>
            </a:r>
            <a:r>
              <a:rPr lang="nn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kort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og les opp innhaldet.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Kvar av dei andre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brukar mobilen til å finna det kortet etterspør.</a:t>
            </a:r>
          </a:p>
          <a:p>
            <a:pPr>
              <a:lnSpc>
                <a:spcPct val="150000"/>
              </a:lnSpc>
            </a:pP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Etter 1 minutt </a:t>
            </a:r>
            <a:r>
              <a:rPr lang="nn-NO" sz="2300" dirty="0">
                <a:latin typeface="Verdana" panose="020B0604030504040204" pitchFamily="34" charset="0"/>
                <a:ea typeface="Verdana" panose="020B0604030504040204" pitchFamily="34" charset="0"/>
              </a:rPr>
              <a:t>viser og fortel kvar spelar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om det dei har funne.</a:t>
            </a:r>
          </a:p>
          <a:p>
            <a:pPr algn="l">
              <a:lnSpc>
                <a:spcPct val="150000"/>
              </a:lnSpc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Dommaren vel favorittsvaret sitt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og utropar vinnar av runden.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n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innar av runden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tek det brukte kortet og blir dommar neste runde. </a:t>
            </a:r>
            <a:r>
              <a:rPr lang="nn-NO" sz="23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Eller</a:t>
            </a:r>
            <a:r>
              <a:rPr lang="nn-NO" sz="23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nn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La dommarrolla gå på rundgang.</a:t>
            </a:r>
          </a:p>
          <a:p>
            <a:pPr algn="l"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Vinnaren av spelet 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er den som sit igjen med flest kort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n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56" y="460408"/>
            <a:ext cx="1097716" cy="15203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8F05847-1954-EFBE-15B7-0392AC09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421" y="464396"/>
            <a:ext cx="1078587" cy="1520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77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SPEL </a:t>
            </a:r>
            <a:r>
              <a:rPr lang="nb-NO" sz="4800" dirty="0">
                <a:latin typeface="Arial Black" panose="020B0A04020102020204" pitchFamily="34" charset="0"/>
              </a:rPr>
              <a:t>DATA DELTA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versjon (Norsk og Engelsk)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https://datadelta.slateresearch.ai/#/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PDF til utskrift: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9132843-7BB7-19DA-0454-32DBCC21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474" y="1604930"/>
            <a:ext cx="2208771" cy="3104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470724"/>
            <a:ext cx="10684701" cy="55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n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Gruppeoppgåve 1: Diskuter</a:t>
            </a:r>
            <a:endParaRPr lang="nn-N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Kva søkemotor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ar og appar</a:t>
            </a: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brukte de?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Godkjende de ‘informasjonskapslar og data’?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Kva data har de delt? (Til dømes: Kva søkeord brukte de?)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Gå inn i </a:t>
            </a:r>
            <a:r>
              <a:rPr lang="nn-NO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appstore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 (o.l.) og vel ein app de har brukt. Sjå under ‘</a:t>
            </a:r>
            <a:r>
              <a:rPr lang="nn-NO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Datasikkerhet</a:t>
            </a:r>
            <a:r>
              <a:rPr lang="nn-NO" sz="2400" dirty="0">
                <a:latin typeface="Verdana" panose="020B0604030504040204" pitchFamily="34" charset="0"/>
                <a:ea typeface="Verdana" panose="020B0604030504040204" pitchFamily="34" charset="0"/>
              </a:rPr>
              <a:t>’ og ‘Innsamlede data’. Kva typar data fortel appen at han samlar inn?</a:t>
            </a:r>
          </a:p>
          <a:p>
            <a:pPr algn="r">
              <a:lnSpc>
                <a:spcPct val="150000"/>
              </a:lnSpc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 Google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n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CBB5BB3-C666-71FF-3ACC-B1820B637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596" y="1012971"/>
            <a:ext cx="1078587" cy="1520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D7FD1FCD-10D9-C4B5-8543-49B10AD7D764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CF0B51-5BC7-E6AB-5733-7E1DCDCBE80C}"/>
              </a:ext>
            </a:extLst>
          </p:cNvPr>
          <p:cNvSpPr txBox="1"/>
          <p:nvPr/>
        </p:nvSpPr>
        <p:spPr>
          <a:xfrm>
            <a:off x="851770" y="406829"/>
            <a:ext cx="786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5657980-3847-B181-98B0-9D3943A73E1B}"/>
              </a:ext>
            </a:extLst>
          </p:cNvPr>
          <p:cNvSpPr txBox="1"/>
          <p:nvPr/>
        </p:nvSpPr>
        <p:spPr>
          <a:xfrm>
            <a:off x="851770" y="1237826"/>
            <a:ext cx="9037371" cy="532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Gruppeoppgåve 2: Samarbeid om søk</a:t>
            </a:r>
            <a:endParaRPr lang="nn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1. Alle i gruppa søker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med nøyaktig same ord i same søkemotor.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Samanlikn resultatet.</a:t>
            </a:r>
            <a:endParaRPr lang="nn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nn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2. Søk deretter med 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dei same 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søkeorda i ulike søkemotorar. (T.d. Google, 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n-NO" sz="200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uck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Duck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Go, </a:t>
            </a:r>
            <a:r>
              <a:rPr lang="nn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Copilot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). Samanlikn resultatet.</a:t>
            </a:r>
          </a:p>
          <a:p>
            <a:pPr>
              <a:lnSpc>
                <a:spcPct val="150000"/>
              </a:lnSpc>
            </a:pPr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Korleis ser resultata ut?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 Kjem det same resultatet og rekkjefølgja opp hos alle spelarane? Kvifor/kvifor ikkje? </a:t>
            </a:r>
            <a:r>
              <a:rPr lang="nn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 gjerne fleire gonger (etter til dømes klede, reiser, matoppskrifter, osb.)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hlinkClick r:id="rId2"/>
              </a:rPr>
              <a:t>A </a:t>
            </a:r>
            <a:r>
              <a:rPr lang="nb-NO" sz="1400" dirty="0" err="1">
                <a:hlinkClick r:id="rId2"/>
              </a:rPr>
              <a:t>brief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description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of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some</a:t>
            </a:r>
            <a:r>
              <a:rPr lang="nb-NO" sz="1400" dirty="0">
                <a:hlinkClick r:id="rId2"/>
              </a:rPr>
              <a:t> </a:t>
            </a:r>
            <a:r>
              <a:rPr lang="nb-NO" sz="1400" dirty="0" err="1">
                <a:hlinkClick r:id="rId2"/>
              </a:rPr>
              <a:t>search</a:t>
            </a:r>
            <a:r>
              <a:rPr lang="nb-NO" sz="1400" dirty="0">
                <a:hlinkClick r:id="rId2"/>
              </a:rPr>
              <a:t> engines </a:t>
            </a:r>
            <a:r>
              <a:rPr lang="nb-NO" sz="1400" dirty="0"/>
              <a:t> 	</a:t>
            </a:r>
            <a:r>
              <a:rPr lang="nb-NO" sz="1400" dirty="0">
                <a:hlinkClick r:id="rId3"/>
              </a:rPr>
              <a:t>Søkemotorer er verdens mest brukte form for kunstig </a:t>
            </a:r>
            <a:r>
              <a:rPr lang="nb-NO" sz="1400" dirty="0" err="1">
                <a:hlinkClick r:id="rId3"/>
              </a:rPr>
              <a:t>intelligens</a:t>
            </a:r>
            <a:r>
              <a:rPr lang="nb-NO" sz="1400" dirty="0" err="1">
                <a:hlinkClick r:id="rId4"/>
              </a:rPr>
              <a:t>Cookies</a:t>
            </a:r>
            <a:r>
              <a:rPr lang="nb-NO" sz="1400" dirty="0">
                <a:hlinkClick r:id="rId4"/>
              </a:rPr>
              <a:t>: Hva skjer egentlig når du trykker «godta alle»?</a:t>
            </a:r>
            <a:endParaRPr lang="nb-NO" sz="14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ED6EA53-81E6-36DD-5B16-E6B0618A6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Synleg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29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Kva </a:t>
            </a: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er data?</a:t>
            </a:r>
          </a:p>
          <a:p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Kva typar data </a:t>
            </a:r>
            <a:r>
              <a:rPr lang="nn-NO" b="1" dirty="0" err="1">
                <a:latin typeface="Verdana" panose="020B0604030504040204" pitchFamily="34" charset="0"/>
                <a:ea typeface="Verdana" panose="020B0604030504040204" pitchFamily="34" charset="0"/>
              </a:rPr>
              <a:t>fins</a:t>
            </a: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nb-NO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Til dømes</a:t>
            </a:r>
          </a:p>
          <a:p>
            <a:r>
              <a:rPr lang="nn-NO" sz="2000" dirty="0"/>
              <a:t>Du teiknar ned idear til ein </a:t>
            </a:r>
            <a:r>
              <a:rPr lang="nn-NO" sz="2000" dirty="0" err="1"/>
              <a:t>TikTok</a:t>
            </a:r>
            <a:r>
              <a:rPr lang="nn-NO" sz="2000" dirty="0"/>
              <a:t>-video med blyant 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Menneskeskapte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ysClr val="windowText" lastClr="000000"/>
                </a:solidFill>
              </a:rPr>
              <a:t>Utan digitale verktøy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Menneskeskapte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Rådata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Synleg og ubehandla data skapt med vilje av menneske.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Du skriv inn fødselsdato for å registrere profil på </a:t>
            </a:r>
            <a:r>
              <a:rPr lang="nn-NO" sz="2000" dirty="0" err="1"/>
              <a:t>TikTok</a:t>
            </a:r>
            <a:endParaRPr lang="nn-NO" sz="2000" dirty="0"/>
          </a:p>
          <a:p>
            <a:endParaRPr lang="nn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Du laster også opp ein video av katten din.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Innhald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Usynleg data registrert av ein sensor</a:t>
            </a:r>
          </a:p>
          <a:p>
            <a:endParaRPr lang="nn-NO" sz="2000" b="1" dirty="0"/>
          </a:p>
          <a:p>
            <a:r>
              <a:rPr lang="nn-NO" sz="2000" b="1" dirty="0"/>
              <a:t>Til dømes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GPS-sensoren på mobilen din registrerer kor du går når </a:t>
            </a:r>
            <a:r>
              <a:rPr lang="nn-NO" sz="2000" dirty="0" err="1"/>
              <a:t>TikTok</a:t>
            </a:r>
            <a:r>
              <a:rPr lang="nn-NO" sz="2000" dirty="0"/>
              <a:t> appen er i bruk.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1159</Words>
  <Application>Microsoft Office PowerPoint</Application>
  <PresentationFormat>Widescreen</PresentationFormat>
  <Paragraphs>158</Paragraphs>
  <Slides>21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Fleire ressursar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9</cp:revision>
  <dcterms:created xsi:type="dcterms:W3CDTF">2024-06-11T09:14:10Z</dcterms:created>
  <dcterms:modified xsi:type="dcterms:W3CDTF">2025-06-05T12:42:15Z</dcterms:modified>
</cp:coreProperties>
</file>