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1552" r:id="rId5"/>
    <p:sldId id="260" r:id="rId6"/>
    <p:sldId id="1562" r:id="rId7"/>
    <p:sldId id="1554" r:id="rId8"/>
    <p:sldId id="262" r:id="rId9"/>
    <p:sldId id="1555" r:id="rId10"/>
    <p:sldId id="1556" r:id="rId11"/>
    <p:sldId id="1557" r:id="rId12"/>
    <p:sldId id="1533" r:id="rId13"/>
    <p:sldId id="1558" r:id="rId14"/>
    <p:sldId id="264" r:id="rId15"/>
    <p:sldId id="263" r:id="rId16"/>
    <p:sldId id="1553" r:id="rId17"/>
    <p:sldId id="1545" r:id="rId18"/>
    <p:sldId id="1550" r:id="rId19"/>
    <p:sldId id="1547" r:id="rId20"/>
    <p:sldId id="1544" r:id="rId21"/>
    <p:sldId id="1559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5F"/>
    <a:srgbClr val="356997"/>
    <a:srgbClr val="308EB0"/>
    <a:srgbClr val="F6FAF9"/>
    <a:srgbClr val="9FCCBF"/>
    <a:srgbClr val="3CA88C"/>
    <a:srgbClr val="7F1048"/>
    <a:srgbClr val="FFFFFF"/>
    <a:srgbClr val="02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68248" autoAdjust="0"/>
  </p:normalViewPr>
  <p:slideViewPr>
    <p:cSldViewPr snapToGrid="0">
      <p:cViewPr varScale="1">
        <p:scale>
          <a:sx n="66" d="100"/>
          <a:sy n="66" d="100"/>
        </p:scale>
        <p:origin x="16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e Haram Klykken" userId="283fedf2-9490-4957-8d3e-9549b4237f04" providerId="ADAL" clId="{6EFC8E64-7D5D-44CB-9EDE-7D2CA708B58B}"/>
    <pc:docChg chg="modSld">
      <pc:chgData name="Fride Haram Klykken" userId="283fedf2-9490-4957-8d3e-9549b4237f04" providerId="ADAL" clId="{6EFC8E64-7D5D-44CB-9EDE-7D2CA708B58B}" dt="2024-06-19T11:48:24.929" v="41" actId="20577"/>
      <pc:docMkLst>
        <pc:docMk/>
      </pc:docMkLst>
      <pc:sldChg chg="modNotesTx">
        <pc:chgData name="Fride Haram Klykken" userId="283fedf2-9490-4957-8d3e-9549b4237f04" providerId="ADAL" clId="{6EFC8E64-7D5D-44CB-9EDE-7D2CA708B58B}" dt="2024-06-19T11:48:09.978" v="25" actId="20577"/>
        <pc:sldMkLst>
          <pc:docMk/>
          <pc:sldMk cId="3225024848" sldId="1545"/>
        </pc:sldMkLst>
      </pc:sldChg>
      <pc:sldChg chg="modNotesTx">
        <pc:chgData name="Fride Haram Klykken" userId="283fedf2-9490-4957-8d3e-9549b4237f04" providerId="ADAL" clId="{6EFC8E64-7D5D-44CB-9EDE-7D2CA708B58B}" dt="2024-06-19T11:48:24.929" v="41" actId="20577"/>
        <pc:sldMkLst>
          <pc:docMk/>
          <pc:sldMk cId="2912672626" sldId="1550"/>
        </pc:sldMkLst>
      </pc:sldChg>
      <pc:sldChg chg="modNotesTx">
        <pc:chgData name="Fride Haram Klykken" userId="283fedf2-9490-4957-8d3e-9549b4237f04" providerId="ADAL" clId="{6EFC8E64-7D5D-44CB-9EDE-7D2CA708B58B}" dt="2024-06-19T11:47:55.898" v="3" actId="20577"/>
        <pc:sldMkLst>
          <pc:docMk/>
          <pc:sldMk cId="1966631305" sldId="15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4B0B-0C40-4B37-A204-C2A10E0DAB3D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83C3B-98FB-4128-9922-715248B767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8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Undervisningsopplegg for 2x45 </a:t>
            </a:r>
            <a:r>
              <a:rPr kumimoji="0" lang="nn-NO" sz="1200" b="0" i="0" u="none" strike="noStrike" cap="none" spc="0" normalizeH="0" baseline="0" dirty="0" err="1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minutter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 </a:t>
            </a:r>
            <a:r>
              <a:rPr kumimoji="0" lang="nn-NO" sz="1200" b="0" i="0" u="none" strike="noStrike" cap="none" spc="0" normalizeH="0" baseline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med spill 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og </a:t>
            </a:r>
            <a:r>
              <a:rPr kumimoji="0" lang="nn-NO" sz="1200" b="0" i="0" u="none" strike="noStrike" cap="none" spc="0" normalizeH="0" baseline="0" dirty="0" err="1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oppgaver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:  </a:t>
            </a:r>
            <a:r>
              <a:rPr lang="nb-NO" dirty="0"/>
              <a:t>https://edutrust.slateresearch.ai/undervisning  </a:t>
            </a:r>
            <a:endParaRPr kumimoji="0" lang="nn-NO" sz="1200" b="0" i="0" u="none" strike="noStrike" cap="none" spc="0" normalizeH="0" baseline="0" dirty="0">
              <a:ln>
                <a:noFill/>
              </a:ln>
              <a:solidFill>
                <a:srgbClr val="326865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06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kan man diskutere om annonsene er synlige eller usynlige analytiske data. Vi betrakter annonsene som synlige analytiske data – de blir synlige fordi de sendes til din mobil basert på data som er blitt analysert og knyttet til din profil.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30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9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Menneskeskapte data: </a:t>
            </a:r>
            <a:r>
              <a:rPr lang="nb-NO" dirty="0"/>
              <a:t>Data kan bli til uten digitale verktøy.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30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Rådata: </a:t>
            </a:r>
            <a:r>
              <a:rPr lang="nb-NO" dirty="0"/>
              <a:t>Når mennesker bruker digitale maskiner, f.eks. skriver inn søkeord på nettet, «gir» vi data til maskinen. Denne typen </a:t>
            </a:r>
            <a:r>
              <a:rPr lang="nb-NO" b="0" i="0" dirty="0"/>
              <a:t>data </a:t>
            </a:r>
            <a:r>
              <a:rPr lang="en-GB" b="0" i="0" dirty="0"/>
              <a:t>(</a:t>
            </a:r>
            <a:r>
              <a:rPr lang="en-GB" b="0" i="0" dirty="0" err="1"/>
              <a:t>Innhold</a:t>
            </a:r>
            <a:r>
              <a:rPr lang="en-GB" b="0" i="0" dirty="0"/>
              <a:t>, </a:t>
            </a:r>
            <a:r>
              <a:rPr lang="en-GB" b="0" i="0" dirty="0" err="1"/>
              <a:t>lyd</a:t>
            </a:r>
            <a:r>
              <a:rPr lang="en-GB" b="0" i="0" dirty="0"/>
              <a:t>, </a:t>
            </a:r>
            <a:r>
              <a:rPr lang="en-GB" b="0" i="0" dirty="0" err="1"/>
              <a:t>tekst</a:t>
            </a:r>
            <a:r>
              <a:rPr lang="en-GB" b="0" i="0" dirty="0"/>
              <a:t>, </a:t>
            </a:r>
            <a:r>
              <a:rPr lang="en-GB" b="0" i="0" dirty="0" err="1"/>
              <a:t>bilde</a:t>
            </a:r>
            <a:r>
              <a:rPr lang="en-GB" b="0" i="0" dirty="0"/>
              <a:t>, video, </a:t>
            </a:r>
            <a:r>
              <a:rPr lang="en-GB" b="0" i="0" dirty="0" err="1"/>
              <a:t>sensordata</a:t>
            </a:r>
            <a:r>
              <a:rPr lang="en-GB" b="0" i="0" dirty="0"/>
              <a:t>) </a:t>
            </a:r>
            <a:r>
              <a:rPr lang="nb-NO" b="0" i="0" dirty="0"/>
              <a:t> er ikke (ennå) er analysert/bearbeidet/behandlet for noe spesielt formål, derfor kaller vi den for rådata. </a:t>
            </a:r>
          </a:p>
          <a:p>
            <a:endParaRPr lang="nb-NO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Søkeorda du </a:t>
            </a:r>
            <a:r>
              <a:rPr lang="nb-NO" dirty="0" err="1"/>
              <a:t>sjølv</a:t>
            </a:r>
            <a:r>
              <a:rPr lang="nb-NO" dirty="0"/>
              <a:t> tasta inn  </a:t>
            </a:r>
            <a:r>
              <a:rPr lang="nb-NO" dirty="0" err="1"/>
              <a:t>medan</a:t>
            </a:r>
            <a:r>
              <a:rPr lang="nb-NO" dirty="0"/>
              <a:t> du spelte det forrige </a:t>
            </a:r>
            <a:r>
              <a:rPr lang="nb-NO" dirty="0" err="1"/>
              <a:t>spelet</a:t>
            </a:r>
            <a:r>
              <a:rPr lang="nb-NO" dirty="0"/>
              <a:t> er også rådata.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30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/>
              <a:t>Analyserte (analytiske) data: Loggfiler og metadata (‘data om data’) som blir opprettet som en ‘bieffekt’ når du samhandler med digitale enheter.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61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Data som må til for at en app </a:t>
            </a:r>
            <a:r>
              <a:rPr lang="nn-NO" dirty="0" err="1"/>
              <a:t>ellre</a:t>
            </a:r>
            <a:r>
              <a:rPr lang="nn-NO" dirty="0"/>
              <a:t> en nettside skal fungere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2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E79F2-92B4-4DCF-A8E8-6DDE5D89BDD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Tekstene på både kort A og B er rådata, men i ‘fasiten’ er det datatypen på kort B vi har vektlagt.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64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Teksten på kort </a:t>
            </a:r>
            <a:r>
              <a:rPr lang="nb-NO"/>
              <a:t>A beskriver </a:t>
            </a:r>
            <a:r>
              <a:rPr lang="nb-NO" dirty="0"/>
              <a:t>rådata, men i ‘fasiten’ er det datatypen på kort B vi har vektlagt: Systemet registrerer automatisk tidspunktet for meldingen, og det vises tilbake til deg.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(Det er fullt mulig å endre reglene, og la elevene identifisere flere typer data per par ved å dele opp og plassere kortene i flere kategorier.)"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39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512CAF-8EB7-FA63-B7E1-A45E33DD8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B1E533-1D3B-DFEB-F510-C25CBB998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E0A15C-7370-75C7-E6B7-586D7D4A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03D40-EF21-082D-CCE1-81C7C680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07D03F-01DB-2DED-02A6-418CE210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1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B504D-7EB4-D83B-2D0E-7A702D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3B4731E-4D37-A43D-6D61-73ED3A2B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E7A6C-9A02-187C-9003-96617C40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78AC70-881A-DB1E-A11B-86008B0F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7E5B1D-28C9-A843-814C-FEE5C154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4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A0FBF4-74EF-80B6-6951-0F94D470F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CABF1E-ACF5-3887-FFDA-058E74F1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EF34C2-CE7F-A668-28F5-3746437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21E19A-2C0A-8474-F22A-557A56D3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A8135B-79F9-01F6-40AA-B7E9DF2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8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03645" y="303614"/>
            <a:ext cx="375275" cy="352127"/>
          </a:xfrm>
          <a:prstGeom prst="rect">
            <a:avLst/>
          </a:prstGeom>
        </p:spPr>
        <p:txBody>
          <a:bodyPr lIns="70729" tIns="70729" rIns="70729" bIns="70729"/>
          <a:lstStyle>
            <a:lvl1pPr algn="r" defTabSz="901017">
              <a:lnSpc>
                <a:spcPct val="80000"/>
              </a:lnSpc>
              <a:defRPr sz="17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Title Text"/>
          <p:cNvSpPr txBox="1">
            <a:spLocks noGrp="1"/>
          </p:cNvSpPr>
          <p:nvPr>
            <p:ph type="title"/>
          </p:nvPr>
        </p:nvSpPr>
        <p:spPr>
          <a:xfrm>
            <a:off x="2209824" y="2130425"/>
            <a:ext cx="7772401" cy="1470026"/>
          </a:xfrm>
          <a:prstGeom prst="rect">
            <a:avLst/>
          </a:prstGeom>
        </p:spPr>
        <p:txBody>
          <a:bodyPr lIns="91313" tIns="91313" rIns="91313" bIns="91313"/>
          <a:lstStyle>
            <a:lvl1pPr defTabSz="456562">
              <a:defRPr sz="4400">
                <a:solidFill>
                  <a:srgbClr val="94219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24" y="3886200"/>
            <a:ext cx="6400802" cy="1752600"/>
          </a:xfrm>
          <a:prstGeom prst="rect">
            <a:avLst/>
          </a:prstGeom>
        </p:spPr>
        <p:txBody>
          <a:bodyPr lIns="91313" tIns="91313" rIns="91313" bIns="91313" anchor="t"/>
          <a:lstStyle>
            <a:lvl1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7" y="6362073"/>
            <a:ext cx="351123" cy="353687"/>
          </a:xfrm>
          <a:prstGeom prst="rect">
            <a:avLst/>
          </a:prstGeom>
        </p:spPr>
        <p:txBody>
          <a:bodyPr lIns="91313" tIns="91313" rIns="91313" bIns="91313" anchor="ctr"/>
          <a:lstStyle>
            <a:lvl1pPr algn="r" defTabSz="456562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6533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359C6-A92B-D801-FDCE-0991F7A7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FEB55-0CE1-7320-C989-B939EBE4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03D360-41CC-E3F4-6004-4685A048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8022A2-F996-E682-7578-7BDC3E05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B2DD79-F721-3AFE-EFF1-BB917DB7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9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37A1E-FEC2-3212-4645-BCBF74D8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08BA1F-CEC0-0BE4-917D-5D3C5A57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36FAD2-71F4-39A4-A739-B6D0E10D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67A15E-42E4-7028-F135-9E46264B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121D33-EAA7-5CA6-91C7-BAFE66FB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6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B3D08F-D4C1-CF03-A440-5D532E6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7DBC31-1C62-16C4-FD1E-D88E5D09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334F24-8A3D-AB6D-16EE-91B563DF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AA59EE-B831-9B5C-C8F8-5456A0C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267798-B494-417D-EACD-BA66E481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8D5A5C-E8DA-D41E-2403-2B0E6773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D4FE3-C7DE-A72B-DE30-62458DAE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BB7A09-2702-292D-2762-305026A8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6C752D-7975-3E8F-E566-0F0EDE7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DFE83C-0D7C-CB76-8EA4-A79A6B234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FDFA424-2AB4-93D4-9E64-3B84CEC16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C9528E-C877-A844-5DF5-6672D5FB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F569067-0F3E-B58B-EC7F-FC8DDA8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D8F700-4C07-A476-848B-996CB255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9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C5BD2-3CF5-B580-1A6D-1C38D41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2810C7-0135-67AC-DC09-02D2C013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56176C-C138-A8B6-D4ED-BF6CAF4A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C5D3AE-400A-263E-ED6C-98B9F697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80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BE888B-3495-A344-B868-F37F2BB0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D36C651-D072-87E5-827E-DC6101C3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B6FC-8C25-F313-42F3-48B5BA1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5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62028-9863-CC76-7852-0E6C1CE0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63E902-6925-3345-96B9-FB393C17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C7573-8FCA-684F-FE15-6B47171F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8FC25E-0409-F136-B4CD-22F88FFA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167795-255E-69BA-DFD9-D5F32BB2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B78B87-78BC-9F89-6B23-1685D5CC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6A937-007D-590B-894F-90E2F900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4E23AE-71B2-DAF4-3082-E9230915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7D551B-BCE6-231D-4F40-397C1639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F70ED8-8CB6-1234-4F09-4F69573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168C8D-99E4-A911-EB06-7B073778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2EB525-12B4-FE11-4129-1E25412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7C76F9-5C98-6D3B-C07E-3289B5C9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86590-F88E-6A99-2D57-FCC874B7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0F6280-F3A3-E75A-F277-37F76E798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909C23-CAA4-8C1F-6247-FF951F15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5DD21E-F92F-ED54-8AC6-60E503C02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2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dutrust.slateresearch.ai/skolepakke/" TargetMode="External"/><Relationship Id="rId7" Type="http://schemas.openxmlformats.org/officeDocument/2006/relationships/hyperlink" Target="https://slate.uib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oolkit.dalicitizens.e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tek.no/nyheter/nyhet/i/pPLvdw/google-derfor-plager-de-deg-med-robot-spoersma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dutrust.slateresearch.ai/dataisfjel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delta.slateresearch.ai/#/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edutrust.slateresearch.ai/skolepak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kit.dalicitizens.eu/" TargetMode="External"/><Relationship Id="rId5" Type="http://schemas.openxmlformats.org/officeDocument/2006/relationships/hyperlink" Target="https://edutrust.slateresearch.ai/dataisfjell" TargetMode="External"/><Relationship Id="rId4" Type="http://schemas.openxmlformats.org/officeDocument/2006/relationships/hyperlink" Target="https://edutrust.slateresearch.ai/datadel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delta.slateresearch.ai/#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edutrust.slateresearch.ai/datadel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pport.google.com/googleplay/answer/11416267?hl=no&amp;visit_id=638539531843669192-1109476616&amp;p=data-safety&amp;rd=1#zippy=%2Cdataty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pub/aiforteachers/chapter/a-brief-description-of-some-search-engin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is.no/nb/forskning/sokemotorer-er-verdens-mest-brukte-form-for-kunstig-intelligens" TargetMode="External"/><Relationship Id="rId4" Type="http://schemas.openxmlformats.org/officeDocument/2006/relationships/hyperlink" Target="https://www.forskning.no/hacking-internett-sikkerhet/cookies-hva-skjer-egentlig-nar-du-trykker-godta-alle/24597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7C7259-6229-6C4C-4A8D-F3B98F2E6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770736-B54C-4B36-D536-86553B8D4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04737D0-1752-0E29-B20C-0571BA0460B4}"/>
              </a:ext>
            </a:extLst>
          </p:cNvPr>
          <p:cNvSpPr/>
          <p:nvPr/>
        </p:nvSpPr>
        <p:spPr>
          <a:xfrm>
            <a:off x="-18604" y="-237995"/>
            <a:ext cx="12343954" cy="7377831"/>
          </a:xfrm>
          <a:prstGeom prst="rect">
            <a:avLst/>
          </a:prstGeom>
          <a:solidFill>
            <a:srgbClr val="E0628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083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Bilde 7" descr="Et bilde som inneholder tekst, Font, sirkel, skjermbilde&#10;&#10;Automatisk generert beskrivelse">
            <a:hlinkClick r:id="rId3"/>
            <a:extLst>
              <a:ext uri="{FF2B5EF4-FFF2-40B4-BE49-F238E27FC236}">
                <a16:creationId xmlns:a16="http://schemas.microsoft.com/office/drawing/2014/main" id="{3602DEC3-76CB-C81D-B231-38A824D3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34" y="361807"/>
            <a:ext cx="9415079" cy="5324271"/>
          </a:xfrm>
          <a:prstGeom prst="rect">
            <a:avLst/>
          </a:prstGeom>
        </p:spPr>
      </p:pic>
      <p:pic>
        <p:nvPicPr>
          <p:cNvPr id="10" name="Bilde 9" descr="Et bilde som inneholder tekst, Font, Grafikk, typografi&#10;&#10;Automatisk generert beskrivelse">
            <a:hlinkClick r:id="rId5"/>
            <a:extLst>
              <a:ext uri="{FF2B5EF4-FFF2-40B4-BE49-F238E27FC236}">
                <a16:creationId xmlns:a16="http://schemas.microsoft.com/office/drawing/2014/main" id="{E7A8CD9F-3E6E-1CCD-4BC2-DFBD50850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74" y="118362"/>
            <a:ext cx="1959222" cy="793711"/>
          </a:xfrm>
          <a:prstGeom prst="rect">
            <a:avLst/>
          </a:prstGeom>
        </p:spPr>
      </p:pic>
      <p:pic>
        <p:nvPicPr>
          <p:cNvPr id="11" name="Bilde 10" descr="Et bilde som inneholder tekst, Font, Grafikk, logo&#10;&#10;Automatisk generert beskrivelse">
            <a:hlinkClick r:id="rId7"/>
            <a:extLst>
              <a:ext uri="{FF2B5EF4-FFF2-40B4-BE49-F238E27FC236}">
                <a16:creationId xmlns:a16="http://schemas.microsoft.com/office/drawing/2014/main" id="{B639DB34-4E0F-5925-B529-20BB9AD8E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237" y="168466"/>
            <a:ext cx="2214606" cy="87470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C665386-9F10-2D0E-8B41-11CA039A6C33}"/>
              </a:ext>
            </a:extLst>
          </p:cNvPr>
          <p:cNvSpPr txBox="1"/>
          <p:nvPr/>
        </p:nvSpPr>
        <p:spPr>
          <a:xfrm>
            <a:off x="3400424" y="5993492"/>
            <a:ext cx="620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r>
              <a:rPr lang="nb-NO" sz="3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Dataisfjell</a:t>
            </a:r>
          </a:p>
        </p:txBody>
      </p:sp>
    </p:spTree>
    <p:extLst>
      <p:ext uri="{BB962C8B-B14F-4D97-AF65-F5344CB8AC3E}">
        <p14:creationId xmlns:p14="http://schemas.microsoft.com/office/powerpoint/2010/main" val="67364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965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Analyserte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661649" y="2808415"/>
            <a:ext cx="3317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Data blir </a:t>
            </a:r>
            <a:r>
              <a:rPr lang="nn-NO" sz="2000" b="1" dirty="0" err="1"/>
              <a:t>samlet</a:t>
            </a:r>
            <a:r>
              <a:rPr lang="nn-NO" sz="2000" b="1" dirty="0"/>
              <a:t> inn og brukt av systemet, og vist tilbake til deg.</a:t>
            </a:r>
          </a:p>
          <a:p>
            <a:endParaRPr lang="nb-NO" sz="2000" b="1" dirty="0"/>
          </a:p>
          <a:p>
            <a:r>
              <a:rPr lang="nn-NO" sz="2000" b="1" dirty="0"/>
              <a:t>For eksempel</a:t>
            </a:r>
          </a:p>
          <a:p>
            <a:r>
              <a:rPr lang="nb-NO" sz="2000" dirty="0"/>
              <a:t>Antall ganger </a:t>
            </a:r>
            <a:r>
              <a:rPr lang="nb-NO" sz="2000" dirty="0" err="1"/>
              <a:t>TikTok</a:t>
            </a:r>
            <a:r>
              <a:rPr lang="nb-NO" sz="2000" dirty="0"/>
              <a:t>-videoene dine har blitt vist eller delt, blir samlet inn og gjort synlig for deg og andre.</a:t>
            </a:r>
            <a:endParaRPr lang="nn-NO" sz="2000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6895250" y="2780447"/>
            <a:ext cx="4087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Data som blir samlet inn og brukt av systemet, men er ikke synlig for deg.</a:t>
            </a:r>
          </a:p>
          <a:p>
            <a:endParaRPr lang="nb-NO" sz="2000" b="1" dirty="0"/>
          </a:p>
          <a:p>
            <a:r>
              <a:rPr lang="nb-NO" sz="2000" b="1" dirty="0"/>
              <a:t>For eksempel</a:t>
            </a:r>
          </a:p>
          <a:p>
            <a:r>
              <a:rPr lang="nb-NO" sz="2000" dirty="0" err="1"/>
              <a:t>TikTok</a:t>
            </a:r>
            <a:r>
              <a:rPr lang="nb-NO" sz="2000" dirty="0"/>
              <a:t> registrerer hvor lenge du ser på en kattevideo og deler denne informasjonen med andre uten at du ser det.</a:t>
            </a:r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42791888-1C3E-0D43-7579-D9CA8FB7CA71}"/>
              </a:ext>
            </a:extLst>
          </p:cNvPr>
          <p:cNvGrpSpPr/>
          <p:nvPr/>
        </p:nvGrpSpPr>
        <p:grpSpPr>
          <a:xfrm>
            <a:off x="572158" y="1816818"/>
            <a:ext cx="4444337" cy="721515"/>
            <a:chOff x="0" y="0"/>
            <a:chExt cx="3710067" cy="545536"/>
          </a:xfrm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EB3DF586-8200-827D-18E8-917494EA2E3E}"/>
                </a:ext>
              </a:extLst>
            </p:cNvPr>
            <p:cNvSpPr/>
            <p:nvPr/>
          </p:nvSpPr>
          <p:spPr>
            <a:xfrm>
              <a:off x="3857" y="0"/>
              <a:ext cx="3702353" cy="5240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Analytical data: Visible">
              <a:extLst>
                <a:ext uri="{FF2B5EF4-FFF2-40B4-BE49-F238E27FC236}">
                  <a16:creationId xmlns:a16="http://schemas.microsoft.com/office/drawing/2014/main" id="{58CCBCB5-DE61-C078-AE9F-1EDF71F6705C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Analytiske data: Synlig</a:t>
              </a:r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0384901-041F-9A12-5BC7-E13543F6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118" y="1319799"/>
            <a:ext cx="698415" cy="6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">
            <a:extLst>
              <a:ext uri="{FF2B5EF4-FFF2-40B4-BE49-F238E27FC236}">
                <a16:creationId xmlns:a16="http://schemas.microsoft.com/office/drawing/2014/main" id="{87C0707B-4D6C-C56D-A86A-D775EB91FF6D}"/>
              </a:ext>
            </a:extLst>
          </p:cNvPr>
          <p:cNvGrpSpPr/>
          <p:nvPr/>
        </p:nvGrpSpPr>
        <p:grpSpPr>
          <a:xfrm>
            <a:off x="6629400" y="1849398"/>
            <a:ext cx="4357760" cy="693106"/>
            <a:chOff x="-1" y="0"/>
            <a:chExt cx="3706211" cy="628316"/>
          </a:xfrm>
        </p:grpSpPr>
        <p:sp>
          <p:nvSpPr>
            <p:cNvPr id="27" name="Rounded Rectangle">
              <a:extLst>
                <a:ext uri="{FF2B5EF4-FFF2-40B4-BE49-F238E27FC236}">
                  <a16:creationId xmlns:a16="http://schemas.microsoft.com/office/drawing/2014/main" id="{1633C96B-0429-057F-F9C3-92E55910CCAD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Analytical data: invisible">
              <a:extLst>
                <a:ext uri="{FF2B5EF4-FFF2-40B4-BE49-F238E27FC236}">
                  <a16:creationId xmlns:a16="http://schemas.microsoft.com/office/drawing/2014/main" id="{0790E258-37BC-DC41-AF8A-A0F87FA5B258}"/>
                </a:ext>
              </a:extLst>
            </p:cNvPr>
            <p:cNvSpPr txBox="1"/>
            <p:nvPr/>
          </p:nvSpPr>
          <p:spPr>
            <a:xfrm>
              <a:off x="-1" y="82779"/>
              <a:ext cx="3702353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Analytiske data: Usynlig</a:t>
              </a:r>
            </a:p>
            <a:p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8E478E7A-E050-6767-F879-F493BD7B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967" y="1379749"/>
            <a:ext cx="614773" cy="6147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pasted-movie.png">
            <a:extLst>
              <a:ext uri="{FF2B5EF4-FFF2-40B4-BE49-F238E27FC236}">
                <a16:creationId xmlns:a16="http://schemas.microsoft.com/office/drawing/2014/main" id="{92562F64-9EDC-4367-5893-805E72BB6E91}"/>
              </a:ext>
            </a:extLst>
          </p:cNvPr>
          <p:cNvGrpSpPr/>
          <p:nvPr/>
        </p:nvGrpSpPr>
        <p:grpSpPr>
          <a:xfrm>
            <a:off x="4180854" y="3838413"/>
            <a:ext cx="2096121" cy="2305050"/>
            <a:chOff x="0" y="0"/>
            <a:chExt cx="3788596" cy="3864796"/>
          </a:xfrm>
        </p:grpSpPr>
        <p:pic>
          <p:nvPicPr>
            <p:cNvPr id="31" name="pasted-movie.png" descr="pasted-movie.png">
              <a:extLst>
                <a:ext uri="{FF2B5EF4-FFF2-40B4-BE49-F238E27FC236}">
                  <a16:creationId xmlns:a16="http://schemas.microsoft.com/office/drawing/2014/main" id="{77DDFDC5-F9B5-463F-2CED-BB31DC28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3534597" cy="3534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asted-movie.png" descr="pasted-movie.png">
              <a:extLst>
                <a:ext uri="{FF2B5EF4-FFF2-40B4-BE49-F238E27FC236}">
                  <a16:creationId xmlns:a16="http://schemas.microsoft.com/office/drawing/2014/main" id="{8B27A0DC-48E7-A832-1502-005BBBCF8AD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788597" cy="3864797"/>
            </a:xfrm>
            <a:prstGeom prst="rect">
              <a:avLst/>
            </a:prstGeom>
            <a:effectLst/>
          </p:spPr>
        </p:pic>
      </p:grpSp>
      <p:sp>
        <p:nvSpPr>
          <p:cNvPr id="33" name="Pictures: DALL-E">
            <a:extLst>
              <a:ext uri="{FF2B5EF4-FFF2-40B4-BE49-F238E27FC236}">
                <a16:creationId xmlns:a16="http://schemas.microsoft.com/office/drawing/2014/main" id="{4A8AB0A6-C581-E11D-5AFE-F050107D0D5A}"/>
              </a:ext>
            </a:extLst>
          </p:cNvPr>
          <p:cNvSpPr txBox="1"/>
          <p:nvPr/>
        </p:nvSpPr>
        <p:spPr>
          <a:xfrm>
            <a:off x="4251119" y="6220339"/>
            <a:ext cx="88100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 DALL-E</a:t>
            </a:r>
          </a:p>
        </p:txBody>
      </p:sp>
    </p:spTree>
    <p:extLst>
      <p:ext uri="{BB962C8B-B14F-4D97-AF65-F5344CB8AC3E}">
        <p14:creationId xmlns:p14="http://schemas.microsoft.com/office/powerpoint/2010/main" val="34976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171582C7-2BE4-BB40-78AB-BEA77F8B70C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A77BA7B9-34AC-2351-DD35-12EF76BFE9F9}"/>
              </a:ext>
            </a:extLst>
          </p:cNvPr>
          <p:cNvGrpSpPr/>
          <p:nvPr/>
        </p:nvGrpSpPr>
        <p:grpSpPr>
          <a:xfrm>
            <a:off x="851770" y="1666644"/>
            <a:ext cx="3459084" cy="640563"/>
            <a:chOff x="-35992" y="70708"/>
            <a:chExt cx="3746056" cy="628316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18A90215-6726-97BD-42C8-C7D20C0AFA12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Functional data">
              <a:extLst>
                <a:ext uri="{FF2B5EF4-FFF2-40B4-BE49-F238E27FC236}">
                  <a16:creationId xmlns:a16="http://schemas.microsoft.com/office/drawing/2014/main" id="{73FAEBE4-39BD-6B9D-B12C-31CEB43D5084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Funksjonelle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</a:p>
          </p:txBody>
        </p:sp>
      </p:grp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7B4702-804F-308F-BAF2-A44F63B8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25" y="1237826"/>
            <a:ext cx="559628" cy="5596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3F38E14-8B94-4459-2826-9643F8F27FEA}"/>
              </a:ext>
            </a:extLst>
          </p:cNvPr>
          <p:cNvSpPr txBox="1"/>
          <p:nvPr/>
        </p:nvSpPr>
        <p:spPr>
          <a:xfrm>
            <a:off x="851770" y="406829"/>
            <a:ext cx="1019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Funksjonelle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2B2B69D-4C90-3B87-AF20-A149293E51C9}"/>
              </a:ext>
            </a:extLst>
          </p:cNvPr>
          <p:cNvSpPr txBox="1"/>
          <p:nvPr/>
        </p:nvSpPr>
        <p:spPr>
          <a:xfrm>
            <a:off x="763173" y="2462577"/>
            <a:ext cx="4551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Data som er nødvendig for at maskiner skal kommunisere med hverandre.</a:t>
            </a:r>
          </a:p>
          <a:p>
            <a:endParaRPr lang="nb-NO" dirty="0"/>
          </a:p>
          <a:p>
            <a:r>
              <a:rPr lang="nb-NO" dirty="0"/>
              <a:t>Funksjonelle data gjør at videoer fra </a:t>
            </a:r>
            <a:r>
              <a:rPr lang="nb-NO" dirty="0" err="1"/>
              <a:t>TikTok</a:t>
            </a:r>
            <a:r>
              <a:rPr lang="nb-NO" dirty="0"/>
              <a:t> kan strømmes jevnt til mobilen din.</a:t>
            </a:r>
          </a:p>
          <a:p>
            <a:endParaRPr lang="nb-NO" dirty="0"/>
          </a:p>
          <a:p>
            <a:r>
              <a:rPr lang="nb-NO" sz="1800" b="1" dirty="0"/>
              <a:t>For eksempel</a:t>
            </a:r>
          </a:p>
          <a:p>
            <a:r>
              <a:rPr lang="nb-NO" dirty="0"/>
              <a:t>Bufferinformasjon og datapakkene som trengs for å sikre at videoen spilles av uten avbrudd</a:t>
            </a:r>
            <a:br>
              <a:rPr lang="nb-NO" dirty="0"/>
            </a:br>
            <a:br>
              <a:rPr lang="nb-NO" dirty="0"/>
            </a:br>
            <a:r>
              <a:rPr lang="nb-NO" i="1" dirty="0"/>
              <a:t>Også: </a:t>
            </a:r>
            <a:r>
              <a:rPr lang="nb-NO" dirty="0">
                <a:hlinkClick r:id="rId4"/>
              </a:rPr>
              <a:t>IP-adresse</a:t>
            </a:r>
            <a:endParaRPr lang="nb-NO" dirty="0"/>
          </a:p>
        </p:txBody>
      </p:sp>
      <p:grpSp>
        <p:nvGrpSpPr>
          <p:cNvPr id="13" name="pasted-movie.png">
            <a:extLst>
              <a:ext uri="{FF2B5EF4-FFF2-40B4-BE49-F238E27FC236}">
                <a16:creationId xmlns:a16="http://schemas.microsoft.com/office/drawing/2014/main" id="{3D11B7C2-482C-BD73-A263-0F78C8E2FFAA}"/>
              </a:ext>
            </a:extLst>
          </p:cNvPr>
          <p:cNvGrpSpPr/>
          <p:nvPr/>
        </p:nvGrpSpPr>
        <p:grpSpPr>
          <a:xfrm>
            <a:off x="6358881" y="1797454"/>
            <a:ext cx="4140826" cy="4200951"/>
            <a:chOff x="0" y="0"/>
            <a:chExt cx="5247873" cy="5324073"/>
          </a:xfrm>
        </p:grpSpPr>
        <p:pic>
          <p:nvPicPr>
            <p:cNvPr id="14" name="pasted-movie.png" descr="pasted-movie.png">
              <a:extLst>
                <a:ext uri="{FF2B5EF4-FFF2-40B4-BE49-F238E27FC236}">
                  <a16:creationId xmlns:a16="http://schemas.microsoft.com/office/drawing/2014/main" id="{8EEE818E-0D18-FF9A-A48B-C7321244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4993874" cy="4993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asted-movie.png" descr="pasted-movie.png">
              <a:extLst>
                <a:ext uri="{FF2B5EF4-FFF2-40B4-BE49-F238E27FC236}">
                  <a16:creationId xmlns:a16="http://schemas.microsoft.com/office/drawing/2014/main" id="{F735C6E6-EEFD-EF50-9DAE-140B27C68A9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247874" cy="5324074"/>
            </a:xfrm>
            <a:prstGeom prst="rect">
              <a:avLst/>
            </a:prstGeom>
            <a:effectLst/>
          </p:spPr>
        </p:pic>
      </p:grpSp>
      <p:sp>
        <p:nvSpPr>
          <p:cNvPr id="16" name="Pictures: DALL-E">
            <a:extLst>
              <a:ext uri="{FF2B5EF4-FFF2-40B4-BE49-F238E27FC236}">
                <a16:creationId xmlns:a16="http://schemas.microsoft.com/office/drawing/2014/main" id="{09A5AC07-9BDA-A43B-04AB-BE345616D488}"/>
              </a:ext>
            </a:extLst>
          </p:cNvPr>
          <p:cNvSpPr txBox="1"/>
          <p:nvPr/>
        </p:nvSpPr>
        <p:spPr>
          <a:xfrm>
            <a:off x="9399691" y="6021601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</p:spTree>
    <p:extLst>
      <p:ext uri="{BB962C8B-B14F-4D97-AF65-F5344CB8AC3E}">
        <p14:creationId xmlns:p14="http://schemas.microsoft.com/office/powerpoint/2010/main" val="19666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52F3E1C-8297-DAAE-355C-B1354A1E738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7155A90-EED3-9849-2D09-AD5585D43F2B}"/>
              </a:ext>
            </a:extLst>
          </p:cNvPr>
          <p:cNvSpPr txBox="1"/>
          <p:nvPr/>
        </p:nvSpPr>
        <p:spPr>
          <a:xfrm>
            <a:off x="851771" y="431881"/>
            <a:ext cx="4804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sp>
        <p:nvSpPr>
          <p:cNvPr id="2" name="Functional data">
            <a:extLst>
              <a:ext uri="{FF2B5EF4-FFF2-40B4-BE49-F238E27FC236}">
                <a16:creationId xmlns:a16="http://schemas.microsoft.com/office/drawing/2014/main" id="{BB3BCB16-148B-C146-AA00-A1BEBA6B79DB}"/>
              </a:ext>
            </a:extLst>
          </p:cNvPr>
          <p:cNvSpPr txBox="1"/>
          <p:nvPr/>
        </p:nvSpPr>
        <p:spPr>
          <a:xfrm>
            <a:off x="10084252" y="1262878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DD7AC03-3957-D6D8-7518-1BE775722305}"/>
              </a:ext>
            </a:extLst>
          </p:cNvPr>
          <p:cNvSpPr/>
          <p:nvPr/>
        </p:nvSpPr>
        <p:spPr>
          <a:xfrm>
            <a:off x="8054533" y="5765823"/>
            <a:ext cx="3747837" cy="788069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9091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D199056-FF13-1FF3-94D5-93048A94EC2B}"/>
              </a:ext>
            </a:extLst>
          </p:cNvPr>
          <p:cNvGrpSpPr/>
          <p:nvPr/>
        </p:nvGrpSpPr>
        <p:grpSpPr>
          <a:xfrm>
            <a:off x="571500" y="2473149"/>
            <a:ext cx="11274413" cy="4113997"/>
            <a:chOff x="571500" y="2473149"/>
            <a:chExt cx="11274413" cy="4113997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FD95E0A9-0EB5-889B-BEFE-7F30B62B1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" y="2574901"/>
              <a:ext cx="11049000" cy="4012245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C94DD16-0C63-1DC9-C366-EE24DFC191F8}"/>
                </a:ext>
              </a:extLst>
            </p:cNvPr>
            <p:cNvSpPr/>
            <p:nvPr/>
          </p:nvSpPr>
          <p:spPr>
            <a:xfrm>
              <a:off x="8098076" y="5754933"/>
              <a:ext cx="3747837" cy="788069"/>
            </a:xfrm>
            <a:prstGeom prst="rect">
              <a:avLst/>
            </a:prstGeom>
            <a:solidFill>
              <a:srgbClr val="FFFFF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indent="0" algn="l" defTabSz="9091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6533259-268B-A226-F4E2-C33AEE868DD1}"/>
                </a:ext>
              </a:extLst>
            </p:cNvPr>
            <p:cNvSpPr/>
            <p:nvPr/>
          </p:nvSpPr>
          <p:spPr>
            <a:xfrm>
              <a:off x="6863355" y="2473149"/>
              <a:ext cx="2346254" cy="423742"/>
            </a:xfrm>
            <a:prstGeom prst="rect">
              <a:avLst/>
            </a:prstGeom>
            <a:solidFill>
              <a:srgbClr val="FFFFF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indent="0" algn="l" defTabSz="9091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71E245CC-FB40-B33E-B426-6F28DEFC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67" y="320374"/>
            <a:ext cx="1538379" cy="2132363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4F2E3A0-9B11-1346-C8B6-7366CD91D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372" y="284432"/>
            <a:ext cx="1745795" cy="2517193"/>
          </a:xfrm>
          <a:prstGeom prst="rect">
            <a:avLst/>
          </a:prstGeom>
          <a:ln>
            <a:solidFill>
              <a:srgbClr val="2C455F"/>
            </a:solidFill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13A3120-4F40-56B0-EDE0-4AD66D78A029}"/>
              </a:ext>
            </a:extLst>
          </p:cNvPr>
          <p:cNvSpPr/>
          <p:nvPr/>
        </p:nvSpPr>
        <p:spPr>
          <a:xfrm>
            <a:off x="7692983" y="2136260"/>
            <a:ext cx="2086991" cy="685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9038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96" y="180033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4" y="6271674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E2D20C23-B3E3-E716-57C1-878F01062F68}"/>
              </a:ext>
            </a:extLst>
          </p:cNvPr>
          <p:cNvGrpSpPr/>
          <p:nvPr/>
        </p:nvGrpSpPr>
        <p:grpSpPr>
          <a:xfrm>
            <a:off x="4796902" y="541720"/>
            <a:ext cx="2469851" cy="484737"/>
            <a:chOff x="0" y="0"/>
            <a:chExt cx="3534596" cy="628315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9F9DC460-ACCF-5E3F-AAF3-979111FBDEFE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Human-created data">
              <a:extLst>
                <a:ext uri="{FF2B5EF4-FFF2-40B4-BE49-F238E27FC236}">
                  <a16:creationId xmlns:a16="http://schemas.microsoft.com/office/drawing/2014/main" id="{EF3FA595-F26B-292C-3F72-073CEACED8AC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Menneskeskapte data</a:t>
              </a:r>
              <a:endParaRPr dirty="0"/>
            </a:p>
          </p:txBody>
        </p:sp>
      </p:grp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7E701CB-C352-1EC0-CF51-D4A08DB2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20" y="180033"/>
            <a:ext cx="429953" cy="429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46A87EB2-573E-5636-7942-BF58BF154C04}"/>
              </a:ext>
            </a:extLst>
          </p:cNvPr>
          <p:cNvGrpSpPr/>
          <p:nvPr/>
        </p:nvGrpSpPr>
        <p:grpSpPr>
          <a:xfrm>
            <a:off x="3115709" y="1912908"/>
            <a:ext cx="2469851" cy="484736"/>
            <a:chOff x="0" y="0"/>
            <a:chExt cx="3534596" cy="628315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F9426C18-1204-CC93-8781-2E8E6ED85858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Raw data: Content">
              <a:extLst>
                <a:ext uri="{FF2B5EF4-FFF2-40B4-BE49-F238E27FC236}">
                  <a16:creationId xmlns:a16="http://schemas.microsoft.com/office/drawing/2014/main" id="{2C761C43-9C9F-C65A-963F-1358257EB488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Rådata</a:t>
              </a:r>
              <a:r>
                <a:rPr dirty="0"/>
                <a:t>: </a:t>
              </a:r>
              <a:r>
                <a:rPr lang="nb-NO" dirty="0"/>
                <a:t>Innhold</a:t>
              </a:r>
              <a:endParaRPr dirty="0"/>
            </a:p>
          </p:txBody>
        </p:sp>
      </p:grpSp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3153355" y="3989589"/>
            <a:ext cx="2469851" cy="484737"/>
            <a:chOff x="0" y="0"/>
            <a:chExt cx="3534596" cy="628315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Rådata</a:t>
              </a:r>
              <a:r>
                <a:rPr dirty="0"/>
                <a:t>: Sensor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4FF4AF0-B00A-CC14-4254-05697AD07ABB}"/>
              </a:ext>
            </a:extLst>
          </p:cNvPr>
          <p:cNvGrpSpPr/>
          <p:nvPr/>
        </p:nvGrpSpPr>
        <p:grpSpPr>
          <a:xfrm>
            <a:off x="6881683" y="2155276"/>
            <a:ext cx="2592464" cy="484736"/>
            <a:chOff x="0" y="0"/>
            <a:chExt cx="3710066" cy="628315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0CB82D35-E659-F7C3-42E4-EE7F5EBDAB8C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Analytical data: Visible">
              <a:extLst>
                <a:ext uri="{FF2B5EF4-FFF2-40B4-BE49-F238E27FC236}">
                  <a16:creationId xmlns:a16="http://schemas.microsoft.com/office/drawing/2014/main" id="{78FBAB85-0783-2821-5273-82235059C1DB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Analytiske data: Synlig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54BC685F-0B39-F826-0438-48E79380F18D}"/>
              </a:ext>
            </a:extLst>
          </p:cNvPr>
          <p:cNvGrpSpPr/>
          <p:nvPr/>
        </p:nvGrpSpPr>
        <p:grpSpPr>
          <a:xfrm>
            <a:off x="6881683" y="4281852"/>
            <a:ext cx="2644634" cy="484737"/>
            <a:chOff x="3857" y="0"/>
            <a:chExt cx="3784726" cy="628316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4A5C6ED7-9DEF-F881-AE45-7A6078D79C6B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Analytical data: invisible">
              <a:extLst>
                <a:ext uri="{FF2B5EF4-FFF2-40B4-BE49-F238E27FC236}">
                  <a16:creationId xmlns:a16="http://schemas.microsoft.com/office/drawing/2014/main" id="{846D844C-C5EF-27E3-4A4D-093B219D14DD}"/>
                </a:ext>
              </a:extLst>
            </p:cNvPr>
            <p:cNvSpPr txBox="1"/>
            <p:nvPr/>
          </p:nvSpPr>
          <p:spPr>
            <a:xfrm>
              <a:off x="78516" y="82779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r>
                <a:rPr lang="nb-NO" dirty="0"/>
                <a:t>Analytiske data: Usynlig</a:t>
              </a:r>
            </a:p>
            <a:p>
              <a:endParaRPr dirty="0"/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CB3C8571-E043-7782-B88E-7D3BA612B8EC}"/>
              </a:ext>
            </a:extLst>
          </p:cNvPr>
          <p:cNvGrpSpPr/>
          <p:nvPr/>
        </p:nvGrpSpPr>
        <p:grpSpPr>
          <a:xfrm>
            <a:off x="4854391" y="5581806"/>
            <a:ext cx="2617613" cy="484737"/>
            <a:chOff x="-35992" y="70708"/>
            <a:chExt cx="3746056" cy="628316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3C4CD3F4-43B5-DB11-E505-E931FDB3932A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" name="Functional data">
              <a:extLst>
                <a:ext uri="{FF2B5EF4-FFF2-40B4-BE49-F238E27FC236}">
                  <a16:creationId xmlns:a16="http://schemas.microsoft.com/office/drawing/2014/main" id="{C49CE8B3-828E-7EBF-E102-5A6FA25BB8FD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Funksjonelle</a:t>
              </a:r>
              <a:r>
                <a:rPr dirty="0"/>
                <a:t> data</a:t>
              </a:r>
            </a:p>
          </p:txBody>
        </p:sp>
      </p:grp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23FCD5B9-537C-A236-758E-C1551DAE7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657" y="1545817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1CB9745E-07A8-B1EB-4E9E-D5BC7A9AE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38" y="1789186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06091554-57B9-80C6-3DC7-9CC139B64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243" y="3928982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BCD1101E-BB38-337B-5DFB-FFFC10891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997" y="3615672"/>
            <a:ext cx="429953" cy="42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ECE2F810-036E-06BE-9E7A-E4D169372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796" y="5192098"/>
            <a:ext cx="429953" cy="4299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1062788" y="5395866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Usynlige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1062788" y="460922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Synlige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stCxn id="34" idx="2"/>
            <a:endCxn id="33" idx="0"/>
          </p:cNvCxnSpPr>
          <p:nvPr/>
        </p:nvCxnSpPr>
        <p:spPr>
          <a:xfrm>
            <a:off x="1691438" y="1107253"/>
            <a:ext cx="0" cy="428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8392890" y="357745"/>
            <a:ext cx="320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Dataisfjell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75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C2B962B-2277-828D-85E6-2A8EFBA8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" y="3781"/>
            <a:ext cx="1519979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9199648-4AF4-54B1-C85E-D89FB653F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34831" y="98040"/>
            <a:ext cx="1304443" cy="18877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B62762F-F0B7-4CB8-73CE-A3483A6C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249158" y="2299162"/>
            <a:ext cx="1335054" cy="19320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5F475DC-1BF3-72F2-5943-507ADF95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661" y="4647995"/>
            <a:ext cx="1487479" cy="21526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914B41-E3F4-A061-467C-26CB026C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0342" y="2243238"/>
            <a:ext cx="1394142" cy="20175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Isfjell-kort@2x.png" descr="Isfjell-kort@2x.png">
            <a:extLst>
              <a:ext uri="{FF2B5EF4-FFF2-40B4-BE49-F238E27FC236}">
                <a16:creationId xmlns:a16="http://schemas.microsoft.com/office/drawing/2014/main" id="{071FBAA7-C652-8E03-B125-89A71CF1D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8" name="Isfjell-kort@2x.png" descr="Isfjell-kort@2x.png">
            <a:extLst>
              <a:ext uri="{FF2B5EF4-FFF2-40B4-BE49-F238E27FC236}">
                <a16:creationId xmlns:a16="http://schemas.microsoft.com/office/drawing/2014/main" id="{0DD86EE4-2291-BBBA-1AEE-BEECFE398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215265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9" name="Isfjell-kort@2x.png" descr="Isfjell-kort@2x.png">
            <a:extLst>
              <a:ext uri="{FF2B5EF4-FFF2-40B4-BE49-F238E27FC236}">
                <a16:creationId xmlns:a16="http://schemas.microsoft.com/office/drawing/2014/main" id="{8E1BF8CB-DF07-FC3C-E723-3D8403ED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0" name="Isfjell-kort@2x.png" descr="Isfjell-kort@2x.png">
            <a:extLst>
              <a:ext uri="{FF2B5EF4-FFF2-40B4-BE49-F238E27FC236}">
                <a16:creationId xmlns:a16="http://schemas.microsoft.com/office/drawing/2014/main" id="{E240732F-C59D-614A-9C0A-277A94E1B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1" name="Isfjell-kort@2x.png" descr="Isfjell-kort@2x.png">
            <a:extLst>
              <a:ext uri="{FF2B5EF4-FFF2-40B4-BE49-F238E27FC236}">
                <a16:creationId xmlns:a16="http://schemas.microsoft.com/office/drawing/2014/main" id="{3A7953F4-64E1-E108-5CFC-DDBA7471B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263489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2" name="Isfjell-kort@2x.png" descr="Isfjell-kort@2x.png">
            <a:extLst>
              <a:ext uri="{FF2B5EF4-FFF2-40B4-BE49-F238E27FC236}">
                <a16:creationId xmlns:a16="http://schemas.microsoft.com/office/drawing/2014/main" id="{9BA47C69-B587-2F7C-7A98-B71013E32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3" name="Isfjell-kort@2x.png" descr="Isfjell-kort@2x.png">
            <a:extLst>
              <a:ext uri="{FF2B5EF4-FFF2-40B4-BE49-F238E27FC236}">
                <a16:creationId xmlns:a16="http://schemas.microsoft.com/office/drawing/2014/main" id="{DAF98E9A-24FE-AC02-0B11-44C27B73D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4" name="Isfjell-kort@2x.png" descr="Isfjell-kort@2x.png">
            <a:extLst>
              <a:ext uri="{FF2B5EF4-FFF2-40B4-BE49-F238E27FC236}">
                <a16:creationId xmlns:a16="http://schemas.microsoft.com/office/drawing/2014/main" id="{066A86CD-5330-5743-EFF5-C145BFFC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313098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5" name="Isfjell-kort@2x.png" descr="Isfjell-kort@2x.png">
            <a:extLst>
              <a:ext uri="{FF2B5EF4-FFF2-40B4-BE49-F238E27FC236}">
                <a16:creationId xmlns:a16="http://schemas.microsoft.com/office/drawing/2014/main" id="{FD672BAA-EA9E-391F-8DD8-5F9CBC717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6" name="Isfjell-kort@2x.png" descr="Isfjell-kort@2x.png">
            <a:extLst>
              <a:ext uri="{FF2B5EF4-FFF2-40B4-BE49-F238E27FC236}">
                <a16:creationId xmlns:a16="http://schemas.microsoft.com/office/drawing/2014/main" id="{2B32A1A7-B0F8-2D12-C51F-5E6B5162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7" name="Isfjell-kort@2x.png" descr="Isfjell-kort@2x.png">
            <a:extLst>
              <a:ext uri="{FF2B5EF4-FFF2-40B4-BE49-F238E27FC236}">
                <a16:creationId xmlns:a16="http://schemas.microsoft.com/office/drawing/2014/main" id="{640C9902-D6CD-56E8-E45E-CEDA3F983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360918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8" name="Isfjell-kort@2x.png" descr="Isfjell-kort@2x.png">
            <a:extLst>
              <a:ext uri="{FF2B5EF4-FFF2-40B4-BE49-F238E27FC236}">
                <a16:creationId xmlns:a16="http://schemas.microsoft.com/office/drawing/2014/main" id="{77C2C450-C2B6-065B-4415-29312930B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9" name="Isfjell-kort@2x.png" descr="Isfjell-kort@2x.png">
            <a:extLst>
              <a:ext uri="{FF2B5EF4-FFF2-40B4-BE49-F238E27FC236}">
                <a16:creationId xmlns:a16="http://schemas.microsoft.com/office/drawing/2014/main" id="{FD74841C-0AEF-DD9C-001B-9ECF5448A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482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0" name="Isfjell-kort@2x.png" descr="Isfjell-kort@2x.png">
            <a:extLst>
              <a:ext uri="{FF2B5EF4-FFF2-40B4-BE49-F238E27FC236}">
                <a16:creationId xmlns:a16="http://schemas.microsoft.com/office/drawing/2014/main" id="{6234A7F8-765E-D993-5113-8A5C72693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71" y="2653789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1" name="Isfjell-kort@2x.png" descr="Isfjell-kort@2x.png">
            <a:extLst>
              <a:ext uri="{FF2B5EF4-FFF2-40B4-BE49-F238E27FC236}">
                <a16:creationId xmlns:a16="http://schemas.microsoft.com/office/drawing/2014/main" id="{05EC119C-A4CE-C390-711A-AA8B695C5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47" y="36070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2" name="Isfjell-kort@2x.png" descr="Isfjell-kort@2x.png">
            <a:extLst>
              <a:ext uri="{FF2B5EF4-FFF2-40B4-BE49-F238E27FC236}">
                <a16:creationId xmlns:a16="http://schemas.microsoft.com/office/drawing/2014/main" id="{D52AECF1-98A4-81A1-8AAA-EC3EDA85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692" y="263489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3" name="Isfjell-kort@2x.png" descr="Isfjell-kort@2x.png">
            <a:extLst>
              <a:ext uri="{FF2B5EF4-FFF2-40B4-BE49-F238E27FC236}">
                <a16:creationId xmlns:a16="http://schemas.microsoft.com/office/drawing/2014/main" id="{32BA939B-12D4-3B49-612D-B7B9DDAF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46" y="310877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4" name="Isfjell-kort@2x.png" descr="Isfjell-kort@2x.png">
            <a:extLst>
              <a:ext uri="{FF2B5EF4-FFF2-40B4-BE49-F238E27FC236}">
                <a16:creationId xmlns:a16="http://schemas.microsoft.com/office/drawing/2014/main" id="{1997F6B1-9BD4-3A13-5978-605F62CD8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650" y="403262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5" name="Isfjell-kort@2x.png" descr="Isfjell-kort@2x.png">
            <a:extLst>
              <a:ext uri="{FF2B5EF4-FFF2-40B4-BE49-F238E27FC236}">
                <a16:creationId xmlns:a16="http://schemas.microsoft.com/office/drawing/2014/main" id="{C6BADC3D-D24B-78F1-C36B-C0C1CBD0E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076" y="31581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6" name="Isfjell-kort@2x.png" descr="Isfjell-kort@2x.png">
            <a:extLst>
              <a:ext uri="{FF2B5EF4-FFF2-40B4-BE49-F238E27FC236}">
                <a16:creationId xmlns:a16="http://schemas.microsoft.com/office/drawing/2014/main" id="{B884675F-07C9-C319-3B24-3E928AAB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4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7" name="Isfjell-kort@2x.png" descr="Isfjell-kort@2x.png">
            <a:extLst>
              <a:ext uri="{FF2B5EF4-FFF2-40B4-BE49-F238E27FC236}">
                <a16:creationId xmlns:a16="http://schemas.microsoft.com/office/drawing/2014/main" id="{C4CCEFDF-63E5-596F-6096-47EE64389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3" y="216102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8" name="Isfjell-kort@2x.png" descr="Isfjell-kort@2x.png">
            <a:extLst>
              <a:ext uri="{FF2B5EF4-FFF2-40B4-BE49-F238E27FC236}">
                <a16:creationId xmlns:a16="http://schemas.microsoft.com/office/drawing/2014/main" id="{C9677F68-3AA6-4871-7875-5C9B5CFA5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37" y="2165442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DC7426D-D95F-1AEC-584B-B3D7E36F1795}"/>
              </a:ext>
            </a:extLst>
          </p:cNvPr>
          <p:cNvSpPr txBox="1"/>
          <p:nvPr/>
        </p:nvSpPr>
        <p:spPr>
          <a:xfrm>
            <a:off x="8934535" y="6428100"/>
            <a:ext cx="31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600" dirty="0">
                <a:latin typeface="+mj-lt"/>
              </a:rPr>
              <a:t>Oppsett for 4 </a:t>
            </a:r>
            <a:r>
              <a:rPr lang="nn-NO" sz="1600" dirty="0" err="1">
                <a:latin typeface="+mj-lt"/>
              </a:rPr>
              <a:t>spillere</a:t>
            </a:r>
            <a:r>
              <a:rPr lang="nn-NO" sz="1600" dirty="0">
                <a:latin typeface="+mj-lt"/>
              </a:rPr>
              <a:t>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C24D355-C46B-776D-F035-D79327954DE4}"/>
              </a:ext>
            </a:extLst>
          </p:cNvPr>
          <p:cNvSpPr/>
          <p:nvPr/>
        </p:nvSpPr>
        <p:spPr>
          <a:xfrm>
            <a:off x="0" y="2314575"/>
            <a:ext cx="1516201" cy="34232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6873871-BA3E-F02D-976E-2C974A617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104" y="0"/>
            <a:ext cx="3934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E11F7-44F9-D537-53F9-846EAC8C1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87C95D5-0528-C79F-FCC9-5283E08CFF94}"/>
              </a:ext>
            </a:extLst>
          </p:cNvPr>
          <p:cNvSpPr txBox="1"/>
          <p:nvPr/>
        </p:nvSpPr>
        <p:spPr>
          <a:xfrm>
            <a:off x="9267063" y="251639"/>
            <a:ext cx="238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2400" dirty="0">
                <a:latin typeface="+mj-lt"/>
              </a:rPr>
              <a:t>2-4 </a:t>
            </a:r>
            <a:r>
              <a:rPr lang="nn-NO" sz="2400" dirty="0" err="1">
                <a:latin typeface="+mj-lt"/>
              </a:rPr>
              <a:t>spillere</a:t>
            </a:r>
            <a:r>
              <a:rPr lang="nn-NO" sz="2400" dirty="0">
                <a:latin typeface="+mj-lt"/>
              </a:rPr>
              <a:t> </a:t>
            </a:r>
          </a:p>
          <a:p>
            <a:pPr algn="r"/>
            <a:r>
              <a:rPr lang="nn-NO" sz="2400" dirty="0">
                <a:latin typeface="+mj-lt"/>
              </a:rPr>
              <a:t>30-45 </a:t>
            </a:r>
            <a:r>
              <a:rPr lang="nn-NO" sz="2400" dirty="0" err="1">
                <a:latin typeface="+mj-lt"/>
              </a:rPr>
              <a:t>minutter</a:t>
            </a:r>
            <a:endParaRPr lang="nn-NO" sz="2400" dirty="0">
              <a:latin typeface="+mj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906FC66-0321-E631-7840-D7A42D1F89A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REGLER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6A78C37-D2E5-63EA-C4FE-7B32830A9089}"/>
              </a:ext>
            </a:extLst>
          </p:cNvPr>
          <p:cNvSpPr txBox="1"/>
          <p:nvPr/>
        </p:nvSpPr>
        <p:spPr>
          <a:xfrm>
            <a:off x="699353" y="1544296"/>
            <a:ext cx="10793293" cy="49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Legg kortene utover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bordet med bildet ned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Let etter par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med samme bilde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(Snu to kort).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Les historien 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kortparet.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Se særlig på det siste kortet: </a:t>
            </a:r>
            <a:r>
              <a:rPr lang="nb-NO" sz="2400" i="1" dirty="0">
                <a:latin typeface="Verdana" panose="020B0604030504040204" pitchFamily="34" charset="0"/>
                <a:ea typeface="Verdana" panose="020B0604030504040204" pitchFamily="34" charset="0"/>
              </a:rPr>
              <a:t>Hvilke type data blir til?</a:t>
            </a:r>
          </a:p>
          <a:p>
            <a:pPr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Plasser paret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på rett type datakategori på spillbrettet ditt.</a:t>
            </a:r>
          </a:p>
          <a:p>
            <a:pPr algn="l"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Sjekk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med de andre spillerne: 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va tror de?</a:t>
            </a:r>
          </a:p>
          <a:p>
            <a:pPr>
              <a:lnSpc>
                <a:spcPct val="150000"/>
              </a:lnSpc>
            </a:pP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Sjekk </a:t>
            </a:r>
            <a:r>
              <a:rPr lang="nb-NO" sz="24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løsingsarket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Du beholder kortene dersom de er plassert rett</a:t>
            </a:r>
          </a:p>
          <a:p>
            <a:pPr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Vinneren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har flest par som er korrekt plassert på spillbrettet sitt</a:t>
            </a:r>
          </a:p>
        </p:txBody>
      </p:sp>
      <p:pic>
        <p:nvPicPr>
          <p:cNvPr id="13" name="Isfjell-kort@2x.png" descr="Isfjell-kort@2x.png">
            <a:extLst>
              <a:ext uri="{FF2B5EF4-FFF2-40B4-BE49-F238E27FC236}">
                <a16:creationId xmlns:a16="http://schemas.microsoft.com/office/drawing/2014/main" id="{740F5685-204F-83E1-3E70-2378810C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31" y="1219443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4" name="Isfjell-kort@2x.png" descr="Isfjell-kort@2x.png">
            <a:extLst>
              <a:ext uri="{FF2B5EF4-FFF2-40B4-BE49-F238E27FC236}">
                <a16:creationId xmlns:a16="http://schemas.microsoft.com/office/drawing/2014/main" id="{E49E0C67-DE92-EB10-DC02-E37BF8AA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40" y="447026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5" name="Isfjell-kort@2x.png" descr="Isfjell-kort@2x.png">
            <a:extLst>
              <a:ext uri="{FF2B5EF4-FFF2-40B4-BE49-F238E27FC236}">
                <a16:creationId xmlns:a16="http://schemas.microsoft.com/office/drawing/2014/main" id="{70C9E599-C107-884B-1914-4199B6F1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31" y="447852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4B0BDAF-2547-CD86-24DA-352D00DE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418" y="1279932"/>
            <a:ext cx="982987" cy="1362529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E10FE39-E13C-7128-9611-5EB26FD57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998" y="1262878"/>
            <a:ext cx="975747" cy="1406891"/>
          </a:xfrm>
          <a:prstGeom prst="rect">
            <a:avLst/>
          </a:prstGeom>
          <a:ln>
            <a:solidFill>
              <a:srgbClr val="2C455F"/>
            </a:solidFill>
          </a:ln>
        </p:spPr>
      </p:pic>
    </p:spTree>
    <p:extLst>
      <p:ext uri="{BB962C8B-B14F-4D97-AF65-F5344CB8AC3E}">
        <p14:creationId xmlns:p14="http://schemas.microsoft.com/office/powerpoint/2010/main" val="297956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1261345" y="2598003"/>
            <a:ext cx="641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Narrow" panose="020B0606020202030204" pitchFamily="34" charset="0"/>
              </a:rPr>
              <a:t>SPILL </a:t>
            </a:r>
            <a:r>
              <a:rPr lang="nb-NO" sz="4800" dirty="0">
                <a:latin typeface="Arial Black" panose="020B0A04020102020204" pitchFamily="34" charset="0"/>
              </a:rPr>
              <a:t>DATAISFJELL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9B30146-6557-0FA8-94FC-577C3021436A}"/>
              </a:ext>
            </a:extLst>
          </p:cNvPr>
          <p:cNvSpPr txBox="1"/>
          <p:nvPr/>
        </p:nvSpPr>
        <p:spPr>
          <a:xfrm>
            <a:off x="1382347" y="3887670"/>
            <a:ext cx="3598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Last ned Dataisfjell PDF: 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https://edutrust.slateresearch.ai/dataisfjell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0919E32-714B-1A5F-A873-4838112C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083" y="583476"/>
            <a:ext cx="4068808" cy="5756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96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A6D1000F-A088-25EF-1A45-78F4C0907BB2}"/>
              </a:ext>
            </a:extLst>
          </p:cNvPr>
          <p:cNvSpPr txBox="1"/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 descr="Et bilde som inneholder tekst, tegnefilm, design&#10;&#10;Automatisk generert beskrivelse">
            <a:extLst>
              <a:ext uri="{FF2B5EF4-FFF2-40B4-BE49-F238E27FC236}">
                <a16:creationId xmlns:a16="http://schemas.microsoft.com/office/drawing/2014/main" id="{F6E7B05B-77E0-61C3-8630-AC4B4B17D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07" y="1574823"/>
            <a:ext cx="3268617" cy="4457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A729BF7-80E1-4CC0-3AB0-2FA5EB8A15BB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FD05A9F5-B116-B5C4-9310-E1CB4BC77FF8}"/>
              </a:ext>
            </a:extLst>
          </p:cNvPr>
          <p:cNvGrpSpPr/>
          <p:nvPr/>
        </p:nvGrpSpPr>
        <p:grpSpPr>
          <a:xfrm>
            <a:off x="4582720" y="1793316"/>
            <a:ext cx="4768106" cy="3271366"/>
            <a:chOff x="3871453" y="1867994"/>
            <a:chExt cx="4768106" cy="327136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97A8E0B-48C8-F5D5-3823-3C11B1CF5462}"/>
                </a:ext>
              </a:extLst>
            </p:cNvPr>
            <p:cNvSpPr/>
            <p:nvPr/>
          </p:nvSpPr>
          <p:spPr>
            <a:xfrm>
              <a:off x="3871453" y="1867994"/>
              <a:ext cx="3904144" cy="32713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AD91789B-773B-C6B4-7CF2-2D8B420A9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9435" y="3915697"/>
              <a:ext cx="1220124" cy="9378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e 4" descr="Et bilde som inneholder tegnefilm&#10;&#10;Automatisk generert beskrivelse">
            <a:extLst>
              <a:ext uri="{FF2B5EF4-FFF2-40B4-BE49-F238E27FC236}">
                <a16:creationId xmlns:a16="http://schemas.microsoft.com/office/drawing/2014/main" id="{9EBFB472-2D69-9658-BCB3-099FAB8F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0" y="1674534"/>
            <a:ext cx="2702984" cy="3685887"/>
          </a:xfrm>
          <a:prstGeom prst="rect">
            <a:avLst/>
          </a:prstGeom>
          <a:ln>
            <a:solidFill>
              <a:srgbClr val="023A59"/>
            </a:solidFill>
          </a:ln>
        </p:spPr>
      </p:pic>
      <p:pic>
        <p:nvPicPr>
          <p:cNvPr id="13" name="Bilde 12" descr="Et bilde som inneholder tekst, skjermbilde, Font, logo&#10;&#10;Automatisk generert beskrivelse">
            <a:extLst>
              <a:ext uri="{FF2B5EF4-FFF2-40B4-BE49-F238E27FC236}">
                <a16:creationId xmlns:a16="http://schemas.microsoft.com/office/drawing/2014/main" id="{3C6C8D7A-85F1-EDA3-56E1-82BE4E2C6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78" y="2544851"/>
            <a:ext cx="2557534" cy="17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24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>
            <a:extLst>
              <a:ext uri="{FF2B5EF4-FFF2-40B4-BE49-F238E27FC236}">
                <a16:creationId xmlns:a16="http://schemas.microsoft.com/office/drawing/2014/main" id="{0B152364-9B7B-DCCE-4F37-9A5315ED39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3714" y="341096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ilde 14" descr="Et bilde som inneholder tekst, skjermbilde, Rektangel, Font&#10;&#10;Automatisk generert beskrivelse">
            <a:extLst>
              <a:ext uri="{FF2B5EF4-FFF2-40B4-BE49-F238E27FC236}">
                <a16:creationId xmlns:a16="http://schemas.microsoft.com/office/drawing/2014/main" id="{AB3183BB-5156-1F28-25A0-7DDF7F5F6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70" y="1230665"/>
            <a:ext cx="3400273" cy="4636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A2AC892-32B5-FAA3-DFE4-3CDBDF709339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85479464-0C39-A790-005E-E749E1CA4312}"/>
              </a:ext>
            </a:extLst>
          </p:cNvPr>
          <p:cNvGrpSpPr/>
          <p:nvPr/>
        </p:nvGrpSpPr>
        <p:grpSpPr>
          <a:xfrm>
            <a:off x="3635095" y="1590618"/>
            <a:ext cx="4921809" cy="3490202"/>
            <a:chOff x="3654378" y="1295650"/>
            <a:chExt cx="4921809" cy="3490202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E97F8AE-07E7-C39C-D9B9-B5B4D659F51B}"/>
                </a:ext>
              </a:extLst>
            </p:cNvPr>
            <p:cNvSpPr/>
            <p:nvPr/>
          </p:nvSpPr>
          <p:spPr>
            <a:xfrm>
              <a:off x="3654378" y="1295650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9" name="Rett pilkobling 8">
              <a:extLst>
                <a:ext uri="{FF2B5EF4-FFF2-40B4-BE49-F238E27FC236}">
                  <a16:creationId xmlns:a16="http://schemas.microsoft.com/office/drawing/2014/main" id="{7C800D66-0B99-E14D-08DD-45ABD11964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7323" y="2728452"/>
              <a:ext cx="1238864" cy="2057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ilde 2" descr="Et bilde som inneholder tekst, skjermbilde, Rektangel, design&#10;&#10;Automatisk generert beskrivelse">
            <a:extLst>
              <a:ext uri="{FF2B5EF4-FFF2-40B4-BE49-F238E27FC236}">
                <a16:creationId xmlns:a16="http://schemas.microsoft.com/office/drawing/2014/main" id="{484DC1C1-334F-24E1-E7C2-E57F0BC56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6" y="1590618"/>
            <a:ext cx="2760808" cy="3764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32A0BB5-531A-C61B-6B27-9AC93EC168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58"/>
          <a:stretch/>
        </p:blipFill>
        <p:spPr>
          <a:xfrm>
            <a:off x="4389575" y="2035627"/>
            <a:ext cx="2928465" cy="20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2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50DAED5-82E2-FAD1-F610-3D4A4DA52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F0013A-3164-C126-06BA-F6A789A2B479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pic>
        <p:nvPicPr>
          <p:cNvPr id="14" name="Bilde 13" descr="Et bilde som inneholder tekst, skjermbilde, Font, symbol&#10;&#10;Automatisk generert beskrivelse">
            <a:extLst>
              <a:ext uri="{FF2B5EF4-FFF2-40B4-BE49-F238E27FC236}">
                <a16:creationId xmlns:a16="http://schemas.microsoft.com/office/drawing/2014/main" id="{F68B2AE0-50B8-E92D-FB62-57401CCC8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58" y="1542097"/>
            <a:ext cx="2884506" cy="3933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4" descr="Et bilde som inneholder tekst, grafisk design, Font, skjermbilde&#10;&#10;Automatisk generert beskrivelse">
            <a:extLst>
              <a:ext uri="{FF2B5EF4-FFF2-40B4-BE49-F238E27FC236}">
                <a16:creationId xmlns:a16="http://schemas.microsoft.com/office/drawing/2014/main" id="{B7CD679F-DB22-1534-AE70-D92ED068A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6" y="1718502"/>
            <a:ext cx="2668920" cy="363943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CE19D5CD-CF8E-42D1-82ED-B7DB2B7FD035}"/>
              </a:ext>
            </a:extLst>
          </p:cNvPr>
          <p:cNvGrpSpPr/>
          <p:nvPr/>
        </p:nvGrpSpPr>
        <p:grpSpPr>
          <a:xfrm>
            <a:off x="6330324" y="2211883"/>
            <a:ext cx="5621594" cy="3100340"/>
            <a:chOff x="6570406" y="2317345"/>
            <a:chExt cx="5621594" cy="310034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5FA91ED-5A22-D686-BD87-069A086EFD27}"/>
                </a:ext>
              </a:extLst>
            </p:cNvPr>
            <p:cNvSpPr/>
            <p:nvPr/>
          </p:nvSpPr>
          <p:spPr>
            <a:xfrm>
              <a:off x="7753350" y="231734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12158EDD-160C-473A-E8CB-317B36285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0406" y="3598606"/>
              <a:ext cx="1482213" cy="15707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Bilde 19">
            <a:extLst>
              <a:ext uri="{FF2B5EF4-FFF2-40B4-BE49-F238E27FC236}">
                <a16:creationId xmlns:a16="http://schemas.microsoft.com/office/drawing/2014/main" id="{84F1E4DA-9F01-0806-8671-1F02B694BC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58"/>
          <a:stretch/>
        </p:blipFill>
        <p:spPr>
          <a:xfrm>
            <a:off x="8417995" y="2737808"/>
            <a:ext cx="2928465" cy="20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349701A-5910-936E-E197-8006656958F1}"/>
              </a:ext>
            </a:extLst>
          </p:cNvPr>
          <p:cNvSpPr txBox="1"/>
          <p:nvPr/>
        </p:nvSpPr>
        <p:spPr>
          <a:xfrm>
            <a:off x="618405" y="3926387"/>
            <a:ext cx="5206271" cy="2335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2 - </a:t>
            </a:r>
            <a:r>
              <a:rPr lang="nb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Dataisfjell</a:t>
            </a:r>
            <a:endParaRPr lang="nb-NO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Introduksjon 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typer data (med eksempler)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Regler for Dataisfjell</a:t>
            </a: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 Dataisfjell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 og flere eksempler 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min)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5C6F60-13DA-0E49-B565-6878AC27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63" y="698772"/>
            <a:ext cx="1745462" cy="2417511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5A2D812D-484C-7FC7-EB21-58E74AD16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520043"/>
            <a:ext cx="11806445" cy="2980202"/>
          </a:xfrm>
          <a:prstGeom prst="rect">
            <a:avLst/>
          </a:prstGeom>
          <a:noFill/>
          <a:ln>
            <a:solidFill>
              <a:srgbClr val="7F1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8E72E29-231F-37CB-DE43-B2DADAF7A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3667186"/>
            <a:ext cx="11806445" cy="2971739"/>
          </a:xfrm>
          <a:prstGeom prst="rect">
            <a:avLst/>
          </a:prstGeom>
          <a:noFill/>
          <a:ln>
            <a:solidFill>
              <a:srgbClr val="023A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FD5EDED-17CE-1714-1592-36D0BB701528}"/>
              </a:ext>
            </a:extLst>
          </p:cNvPr>
          <p:cNvSpPr txBox="1"/>
          <p:nvPr/>
        </p:nvSpPr>
        <p:spPr>
          <a:xfrm>
            <a:off x="351183" y="97647"/>
            <a:ext cx="631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</a:t>
            </a: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x 45 min)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94544A8-AF3C-DB29-E17C-0767EB6CEACB}"/>
              </a:ext>
            </a:extLst>
          </p:cNvPr>
          <p:cNvSpPr txBox="1"/>
          <p:nvPr/>
        </p:nvSpPr>
        <p:spPr>
          <a:xfrm>
            <a:off x="512375" y="698772"/>
            <a:ext cx="5368863" cy="243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1 - </a:t>
            </a:r>
            <a:r>
              <a:rPr lang="nb-NO" dirty="0" err="1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endParaRPr lang="nb-NO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Introduksjon og regler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min)</a:t>
            </a: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nb-NO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 og oppgaver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data? Hvordan blir data opprettet?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 om nettsøk</a:t>
            </a:r>
          </a:p>
        </p:txBody>
      </p:sp>
      <p:pic>
        <p:nvPicPr>
          <p:cNvPr id="45" name="Isfjell-kort@2x.png" descr="Isfjell-kort@2x.png">
            <a:extLst>
              <a:ext uri="{FF2B5EF4-FFF2-40B4-BE49-F238E27FC236}">
                <a16:creationId xmlns:a16="http://schemas.microsoft.com/office/drawing/2014/main" id="{B92A052A-0BD1-9293-1D6E-A493436D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73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7" name="Isfjell-kort@2x.png" descr="Isfjell-kort@2x.png">
            <a:extLst>
              <a:ext uri="{FF2B5EF4-FFF2-40B4-BE49-F238E27FC236}">
                <a16:creationId xmlns:a16="http://schemas.microsoft.com/office/drawing/2014/main" id="{89594A6A-7404-0561-786E-2908F67E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95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9" name="Isfjell-kort@2x.png" descr="Isfjell-kort@2x.png">
            <a:extLst>
              <a:ext uri="{FF2B5EF4-FFF2-40B4-BE49-F238E27FC236}">
                <a16:creationId xmlns:a16="http://schemas.microsoft.com/office/drawing/2014/main" id="{171DABDF-0F27-9C8A-042B-F2C5AA71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75" y="47432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0" name="Isfjell-kort@2x.png" descr="Isfjell-kort@2x.png">
            <a:extLst>
              <a:ext uri="{FF2B5EF4-FFF2-40B4-BE49-F238E27FC236}">
                <a16:creationId xmlns:a16="http://schemas.microsoft.com/office/drawing/2014/main" id="{1D10A1A5-C2F2-E923-8142-481C6FF6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46" y="3853472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1" name="Isfjell-kort@2x.png" descr="Isfjell-kort@2x.png">
            <a:extLst>
              <a:ext uri="{FF2B5EF4-FFF2-40B4-BE49-F238E27FC236}">
                <a16:creationId xmlns:a16="http://schemas.microsoft.com/office/drawing/2014/main" id="{0EF20A3D-D4D4-2C6A-5788-5E85972D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057" y="38534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2" name="Isfjell-kort@2x.png" descr="Isfjell-kort@2x.png">
            <a:extLst>
              <a:ext uri="{FF2B5EF4-FFF2-40B4-BE49-F238E27FC236}">
                <a16:creationId xmlns:a16="http://schemas.microsoft.com/office/drawing/2014/main" id="{EAC531D3-161F-2A18-C29E-30674CB3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16" y="4743271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3" name="Isfjell-kort@2x.png" descr="Isfjell-kort@2x.png">
            <a:extLst>
              <a:ext uri="{FF2B5EF4-FFF2-40B4-BE49-F238E27FC236}">
                <a16:creationId xmlns:a16="http://schemas.microsoft.com/office/drawing/2014/main" id="{93DEA4B9-6BF7-D322-8A29-16B40D50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78" y="5587696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4" name="Isfjell-kort@2x.png" descr="Isfjell-kort@2x.png">
            <a:extLst>
              <a:ext uri="{FF2B5EF4-FFF2-40B4-BE49-F238E27FC236}">
                <a16:creationId xmlns:a16="http://schemas.microsoft.com/office/drawing/2014/main" id="{CB464E1B-8E5D-2A52-9583-42B8AEF7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67" y="4702638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5" name="Isfjell-kort@2x.png" descr="Isfjell-kort@2x.png">
            <a:extLst>
              <a:ext uri="{FF2B5EF4-FFF2-40B4-BE49-F238E27FC236}">
                <a16:creationId xmlns:a16="http://schemas.microsoft.com/office/drawing/2014/main" id="{B1C2864A-AACB-CF5D-227F-3F91933A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78" y="561222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6" name="Isfjell-kort@2x.png" descr="Isfjell-kort@2x.png">
            <a:extLst>
              <a:ext uri="{FF2B5EF4-FFF2-40B4-BE49-F238E27FC236}">
                <a16:creationId xmlns:a16="http://schemas.microsoft.com/office/drawing/2014/main" id="{5A5F557F-AC41-785C-65BE-1146E85A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35" y="558769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49A9924-5767-D4B3-6EEA-85992E163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176" y="720219"/>
            <a:ext cx="1714718" cy="241486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1C294AD-91E1-4BA9-D89D-52317EBF2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796" y="714938"/>
            <a:ext cx="1698795" cy="2425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4A534B0-31BC-012B-0C37-8C29F8315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270" y="3821439"/>
            <a:ext cx="1402746" cy="1944361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2CCBFE9-1A17-7622-1915-2DA4F7164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3831">
            <a:off x="6743024" y="4726760"/>
            <a:ext cx="494392" cy="685282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7910025-A896-5643-3BF9-499A688EE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3739" y="4202287"/>
            <a:ext cx="1392414" cy="2007667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6C653927-B964-29F9-0CF6-FC426E261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08746">
            <a:off x="8048034" y="5591995"/>
            <a:ext cx="562014" cy="810346"/>
          </a:xfrm>
          <a:prstGeom prst="rect">
            <a:avLst/>
          </a:prstGeom>
          <a:ln>
            <a:solidFill>
              <a:srgbClr val="2C455F"/>
            </a:solidFill>
          </a:ln>
        </p:spPr>
      </p:pic>
    </p:spTree>
    <p:extLst>
      <p:ext uri="{BB962C8B-B14F-4D97-AF65-F5344CB8AC3E}">
        <p14:creationId xmlns:p14="http://schemas.microsoft.com/office/powerpoint/2010/main" val="272602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id="{285B93A3-FAEB-EC25-94C7-4F87F11DEA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625EBA4-754C-1D7E-4BD8-38142D79E38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pic>
        <p:nvPicPr>
          <p:cNvPr id="11" name="Bilde 10" descr="Et bilde som inneholder tekst, Font, tegning, sketch&#10;&#10;Automatisk generert beskrivelse">
            <a:extLst>
              <a:ext uri="{FF2B5EF4-FFF2-40B4-BE49-F238E27FC236}">
                <a16:creationId xmlns:a16="http://schemas.microsoft.com/office/drawing/2014/main" id="{ABC7C581-6EA6-3187-A05C-ACD338866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63" y="1278370"/>
            <a:ext cx="3265819" cy="4453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8A7548F-ED68-9316-F3B9-90C47A8AB1ED}"/>
              </a:ext>
            </a:extLst>
          </p:cNvPr>
          <p:cNvSpPr/>
          <p:nvPr/>
        </p:nvSpPr>
        <p:spPr>
          <a:xfrm>
            <a:off x="7304576" y="740409"/>
            <a:ext cx="4438650" cy="3100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 descr="Et bilde som inneholder tekst, tegning, sketch, Font&#10;&#10;Automatisk generert beskrivelse">
            <a:extLst>
              <a:ext uri="{FF2B5EF4-FFF2-40B4-BE49-F238E27FC236}">
                <a16:creationId xmlns:a16="http://schemas.microsoft.com/office/drawing/2014/main" id="{123B9B22-171D-F36A-085E-C934E988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0" y="1645545"/>
            <a:ext cx="2481287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2013F80-6CDD-9A67-D96B-67D7A0F12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58"/>
          <a:stretch/>
        </p:blipFill>
        <p:spPr>
          <a:xfrm>
            <a:off x="8059668" y="1278370"/>
            <a:ext cx="2928465" cy="2048489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7C1C8B0-B9E1-5326-1418-EB3DCB3FAE04}"/>
              </a:ext>
            </a:extLst>
          </p:cNvPr>
          <p:cNvCxnSpPr>
            <a:cxnSpLocks/>
          </p:cNvCxnSpPr>
          <p:nvPr/>
        </p:nvCxnSpPr>
        <p:spPr>
          <a:xfrm flipV="1">
            <a:off x="6277537" y="3261764"/>
            <a:ext cx="1979539" cy="1760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472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60CD8E-B759-5C32-E50D-3991584B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ressurser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93D6F-3833-CFC1-1488-57A10E53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Delta i Data! Skolepakken – med lærerveiledning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https://edutrust.slateresearch.ai/skolepakke</a:t>
            </a:r>
            <a:endParaRPr lang="nb-NO" dirty="0"/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Digital versjon: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https://datadelta.slateresearch.ai/#/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https://edutrust.slateresearch.ai/datadelta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Dataisfjell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https://edutrust.slateresearch.ai/dataisfjell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hlinkClick r:id="rId6"/>
              </a:rPr>
              <a:t>DALI Toolkit (dalicitizens.eu)</a:t>
            </a:r>
            <a:endParaRPr lang="nb-NO" dirty="0"/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50A3635C-5001-881B-3F17-B14D3F90F2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613"/>
          <a:stretch/>
        </p:blipFill>
        <p:spPr>
          <a:xfrm>
            <a:off x="7833651" y="5229225"/>
            <a:ext cx="4358349" cy="1512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91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6331F42-403D-690B-6768-E36CEA811E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CCA99D-A598-82D1-8CA5-3FB3821C4B79}"/>
              </a:ext>
            </a:extLst>
          </p:cNvPr>
          <p:cNvSpPr txBox="1"/>
          <p:nvPr/>
        </p:nvSpPr>
        <p:spPr>
          <a:xfrm>
            <a:off x="7610168" y="545410"/>
            <a:ext cx="173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>
                <a:solidFill>
                  <a:srgbClr val="7F1048"/>
                </a:solidFill>
                <a:latin typeface="+mj-lt"/>
              </a:rPr>
              <a:t>4-6 spillere</a:t>
            </a:r>
          </a:p>
          <a:p>
            <a:pPr algn="r"/>
            <a:r>
              <a:rPr lang="nb-NO" b="1" dirty="0">
                <a:solidFill>
                  <a:srgbClr val="7F1048"/>
                </a:solidFill>
                <a:latin typeface="+mj-lt"/>
              </a:rPr>
              <a:t>30-40 minutter</a:t>
            </a:r>
          </a:p>
          <a:p>
            <a:pPr algn="r"/>
            <a:r>
              <a:rPr lang="nb-NO" b="1" dirty="0">
                <a:solidFill>
                  <a:srgbClr val="7F1048"/>
                </a:solidFill>
                <a:latin typeface="+mj-lt"/>
              </a:rPr>
              <a:t>54 kort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670FE5-C9A1-12BB-FF01-A2098DFFB6C6}"/>
              </a:ext>
            </a:extLst>
          </p:cNvPr>
          <p:cNvSpPr txBox="1"/>
          <p:nvPr/>
        </p:nvSpPr>
        <p:spPr>
          <a:xfrm>
            <a:off x="851770" y="406829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</a:rPr>
              <a:t>REGLER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F9BA050-4545-2C2C-7FF5-9068DFBF8E2A}"/>
              </a:ext>
            </a:extLst>
          </p:cNvPr>
          <p:cNvSpPr txBox="1"/>
          <p:nvPr/>
        </p:nvSpPr>
        <p:spPr>
          <a:xfrm>
            <a:off x="668514" y="1433106"/>
            <a:ext cx="10684701" cy="5072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Velg en dommer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for den første runden og 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stokk kortene</a:t>
            </a:r>
            <a:r>
              <a:rPr lang="nb-NO" sz="28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nb-NO" sz="23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Dommeren trekker </a:t>
            </a:r>
            <a:r>
              <a:rPr lang="nb-NO" sz="2300" b="1" dirty="0"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nb-NO" sz="23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kort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og leser opp innholdet.</a:t>
            </a:r>
          </a:p>
          <a:p>
            <a:pPr algn="l"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Hver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av de andre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bruker mobilen til å finne det kortet etterspør.</a:t>
            </a:r>
          </a:p>
          <a:p>
            <a:pPr>
              <a:lnSpc>
                <a:spcPct val="150000"/>
              </a:lnSpc>
            </a:pP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Etter 1 minutt 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viser og forteller hver spiller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om det de har funnet.</a:t>
            </a:r>
          </a:p>
          <a:p>
            <a:pPr algn="l">
              <a:lnSpc>
                <a:spcPct val="150000"/>
              </a:lnSpc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Dommeren velger favorittsvaret sitt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og utroper</a:t>
            </a:r>
            <a:r>
              <a:rPr lang="nb-NO" sz="2300" dirty="0">
                <a:latin typeface="Verdana" panose="020B0604030504040204" pitchFamily="34" charset="0"/>
                <a:ea typeface="Verdana" panose="020B0604030504040204" pitchFamily="34" charset="0"/>
              </a:rPr>
              <a:t> en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vinner av runden.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inner av runden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tar det brukte kortet og blir dommer neste runde. </a:t>
            </a:r>
            <a:r>
              <a:rPr lang="nb-NO" sz="2300" b="1" i="1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Eller</a:t>
            </a:r>
            <a:r>
              <a:rPr lang="nb-NO" sz="2300" b="1" i="1" u="none" strike="noStrike" baseline="0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nb-NO" sz="23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b-NO" sz="23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La dommerrollen gå på rundgang.</a:t>
            </a:r>
          </a:p>
          <a:p>
            <a:pPr algn="l"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Vinneren av spillet 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er den som sitter igjen med flest kort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nb-NO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E382A8-56D1-F5B0-5C32-CE3BF382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756" y="460408"/>
            <a:ext cx="1097716" cy="152036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FBC406E-11A4-9E42-6ED8-6B017AB3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03" y="460408"/>
            <a:ext cx="1076819" cy="15159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929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3513844" y="1719230"/>
            <a:ext cx="542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Arial Narrow" panose="020B0606020202030204" pitchFamily="34" charset="0"/>
              </a:rPr>
              <a:t>SPILL </a:t>
            </a:r>
            <a:r>
              <a:rPr lang="nb-NO" sz="4400" dirty="0">
                <a:latin typeface="Arial Black" panose="020B0A04020102020204" pitchFamily="34" charset="0"/>
              </a:rPr>
              <a:t>DATA DELTA</a:t>
            </a:r>
            <a:endParaRPr lang="nb-NO" sz="4400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30D0A8A-E13F-766C-0A26-938429BE4DED}"/>
              </a:ext>
            </a:extLst>
          </p:cNvPr>
          <p:cNvSpPr txBox="1"/>
          <p:nvPr/>
        </p:nvSpPr>
        <p:spPr>
          <a:xfrm>
            <a:off x="3513844" y="3134533"/>
            <a:ext cx="59464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Digital versjon (Norsk og Engelsk)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https://datadelta.slateresearch.ai/#/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PDF til utskrift: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https://edutrust.slateresearch.ai/datadelta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E78662-8E4E-C7C8-826B-E81E319ED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68" y="1604930"/>
            <a:ext cx="2208771" cy="305920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EB5A43C-EABE-C9B3-D8EE-274F379F5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7523" y="1676972"/>
            <a:ext cx="2558442" cy="36031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073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DISKUSJON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BA46A75-7F69-36E3-0EA9-EE681E544029}"/>
              </a:ext>
            </a:extLst>
          </p:cNvPr>
          <p:cNvSpPr txBox="1"/>
          <p:nvPr/>
        </p:nvSpPr>
        <p:spPr>
          <a:xfrm>
            <a:off x="753649" y="1137819"/>
            <a:ext cx="10684701" cy="597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b-NO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Gruppeoppgave 1: Diskuter</a:t>
            </a:r>
            <a:endParaRPr lang="nb-NO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Hvilke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søkemotorer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 og apper</a:t>
            </a: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brukte du?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Godkjente du ‘informasjonskapsler og data’?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Hvilke data har du delt? (For eksempel: hvilke søkeord brukte dere?)</a:t>
            </a:r>
          </a:p>
          <a:p>
            <a:pPr>
              <a:lnSpc>
                <a:spcPct val="150000"/>
              </a:lnSpc>
            </a:pPr>
            <a:endParaRPr lang="nb-N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</a:rPr>
              <a:t>Gå inn i appstore (o.l.) og velg en app dere har brukt. Se under ‘Datasikkerhet’ og ‘Innsamlede data’. Hvilke typer data forteller appen at den samler inn?</a:t>
            </a:r>
          </a:p>
          <a:p>
            <a:pPr algn="r">
              <a:lnSpc>
                <a:spcPct val="150000"/>
              </a:lnSpc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Datatyper: Google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b-NO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9224522-5537-879C-82C5-EDC47109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31" y="1008983"/>
            <a:ext cx="1097716" cy="152036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ECAC727-7647-FF95-93D7-CFEEDED66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406" y="998689"/>
            <a:ext cx="1076819" cy="15159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167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DISKUSJON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0DBC9C7-6EB0-EF92-A42E-7E472367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49" y="557141"/>
            <a:ext cx="1589498" cy="220149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260EC53-395B-E99E-B9F9-F7E0AEEC8F82}"/>
              </a:ext>
            </a:extLst>
          </p:cNvPr>
          <p:cNvSpPr txBox="1"/>
          <p:nvPr/>
        </p:nvSpPr>
        <p:spPr>
          <a:xfrm>
            <a:off x="839635" y="952872"/>
            <a:ext cx="9037371" cy="550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Gruppeoppgave 2: Samarbeid om søk</a:t>
            </a: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1. Alle i gruppen søker</a:t>
            </a: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med nøyaktig samme ord i same søkemotor.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 Sammenlign resultatet.</a:t>
            </a:r>
            <a:endParaRPr lang="nb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nb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2. Søk deretter med 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de samme </a:t>
            </a: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søkeordene i ulike søkeverktøy (F.eks. Google, Bing, </a:t>
            </a:r>
            <a:r>
              <a:rPr lang="nb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b-NO" sz="2000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uck</a:t>
            </a:r>
            <a:r>
              <a:rPr lang="nb-NO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DuckGo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). Sammenlign resultatet.</a:t>
            </a:r>
          </a:p>
          <a:p>
            <a:pPr>
              <a:lnSpc>
                <a:spcPct val="150000"/>
              </a:lnSpc>
            </a:pP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Hvordan ser resultatene ut?</a:t>
            </a: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 Kommer det samme resultatet og den samme rekkefølgen opp hos alle spillerne? Hvorfor/hvorfor ikke? </a:t>
            </a:r>
            <a:r>
              <a:rPr lang="nb-NO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Søk gjerne flere ganger (For eksempel etter klær, reiser, matoppskrifter, osv.)</a:t>
            </a:r>
          </a:p>
          <a:p>
            <a:pPr>
              <a:lnSpc>
                <a:spcPct val="150000"/>
              </a:lnSpc>
            </a:pPr>
            <a:endParaRPr lang="nb-NO" sz="20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600" dirty="0">
                <a:hlinkClick r:id="rId3"/>
              </a:rPr>
              <a:t>A </a:t>
            </a:r>
            <a:r>
              <a:rPr lang="nb-NO" sz="1600" dirty="0" err="1">
                <a:hlinkClick r:id="rId3"/>
              </a:rPr>
              <a:t>brief</a:t>
            </a:r>
            <a:r>
              <a:rPr lang="nb-NO" sz="1600" dirty="0">
                <a:hlinkClick r:id="rId3"/>
              </a:rPr>
              <a:t> </a:t>
            </a:r>
            <a:r>
              <a:rPr lang="nb-NO" sz="1600" dirty="0" err="1">
                <a:hlinkClick r:id="rId3"/>
              </a:rPr>
              <a:t>description</a:t>
            </a:r>
            <a:r>
              <a:rPr lang="nb-NO" sz="1600" dirty="0">
                <a:hlinkClick r:id="rId3"/>
              </a:rPr>
              <a:t> </a:t>
            </a:r>
            <a:r>
              <a:rPr lang="nb-NO" sz="1600" dirty="0" err="1">
                <a:hlinkClick r:id="rId3"/>
              </a:rPr>
              <a:t>of</a:t>
            </a:r>
            <a:r>
              <a:rPr lang="nb-NO" sz="1600" dirty="0">
                <a:hlinkClick r:id="rId3"/>
              </a:rPr>
              <a:t> </a:t>
            </a:r>
            <a:r>
              <a:rPr lang="nb-NO" sz="1600" dirty="0" err="1">
                <a:hlinkClick r:id="rId3"/>
              </a:rPr>
              <a:t>some</a:t>
            </a:r>
            <a:r>
              <a:rPr lang="nb-NO" sz="1600" dirty="0">
                <a:hlinkClick r:id="rId3"/>
              </a:rPr>
              <a:t> </a:t>
            </a:r>
            <a:r>
              <a:rPr lang="nb-NO" sz="1600" dirty="0" err="1">
                <a:hlinkClick r:id="rId3"/>
              </a:rPr>
              <a:t>search</a:t>
            </a:r>
            <a:r>
              <a:rPr lang="nb-NO" sz="1600" dirty="0">
                <a:hlinkClick r:id="rId3"/>
              </a:rPr>
              <a:t> </a:t>
            </a:r>
            <a:r>
              <a:rPr lang="nb-NO" sz="1600" dirty="0" err="1">
                <a:hlinkClick r:id="rId3"/>
              </a:rPr>
              <a:t>engines</a:t>
            </a:r>
            <a:r>
              <a:rPr lang="nb-NO" sz="1600" dirty="0">
                <a:hlinkClick r:id="rId3"/>
              </a:rPr>
              <a:t> </a:t>
            </a:r>
            <a:r>
              <a:rPr lang="nb-NO" sz="1600" dirty="0"/>
              <a:t> </a:t>
            </a:r>
            <a:r>
              <a:rPr lang="nb-NO" sz="1400" dirty="0"/>
              <a:t>	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975C304-0681-B302-F8B0-9E299289C66D}"/>
              </a:ext>
            </a:extLst>
          </p:cNvPr>
          <p:cNvSpPr txBox="1"/>
          <p:nvPr/>
        </p:nvSpPr>
        <p:spPr>
          <a:xfrm>
            <a:off x="5912090" y="5239030"/>
            <a:ext cx="6096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hlinkClick r:id="rId4"/>
              </a:rPr>
              <a:t>Cookies</a:t>
            </a:r>
            <a:r>
              <a:rPr lang="nb-NO" dirty="0">
                <a:hlinkClick r:id="rId4"/>
              </a:rPr>
              <a:t>: Hva skjer egentlig når du trykker «godta alle»?</a:t>
            </a:r>
            <a:endParaRPr lang="nb-NO" dirty="0"/>
          </a:p>
          <a:p>
            <a:endParaRPr lang="nb-NO" dirty="0">
              <a:hlinkClick r:id="rId5"/>
            </a:endParaRPr>
          </a:p>
          <a:p>
            <a:r>
              <a:rPr lang="nb-NO" dirty="0">
                <a:hlinkClick r:id="rId5"/>
              </a:rPr>
              <a:t>Søkemotorer er verdens mest brukte form for kunstig intelligens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536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37" y="73859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7" y="6232892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4404059" y="928421"/>
            <a:ext cx="1377184" cy="484738"/>
            <a:chOff x="8579550" y="-767624"/>
            <a:chExt cx="3534597" cy="628316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8583408" y="-767624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8579550" y="-684845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24" name="Functional data">
            <a:extLst>
              <a:ext uri="{FF2B5EF4-FFF2-40B4-BE49-F238E27FC236}">
                <a16:creationId xmlns:a16="http://schemas.microsoft.com/office/drawing/2014/main" id="{C49CE8B3-828E-7EBF-E102-5A6FA25BB8FD}"/>
              </a:ext>
            </a:extLst>
          </p:cNvPr>
          <p:cNvSpPr txBox="1"/>
          <p:nvPr/>
        </p:nvSpPr>
        <p:spPr>
          <a:xfrm>
            <a:off x="2445990" y="4251020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7113084" y="512013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Usynlige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7113084" y="218610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Synlige 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7949026" y="2555439"/>
            <a:ext cx="0" cy="2564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459869" y="320963"/>
            <a:ext cx="320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Dataisfjell</a:t>
            </a:r>
            <a:endParaRPr lang="nb-NO" dirty="0"/>
          </a:p>
        </p:txBody>
      </p:sp>
      <p:grpSp>
        <p:nvGrpSpPr>
          <p:cNvPr id="44" name="Group">
            <a:extLst>
              <a:ext uri="{FF2B5EF4-FFF2-40B4-BE49-F238E27FC236}">
                <a16:creationId xmlns:a16="http://schemas.microsoft.com/office/drawing/2014/main" id="{EF9F51F3-2FEF-C25E-D829-1C8A4907244C}"/>
              </a:ext>
            </a:extLst>
          </p:cNvPr>
          <p:cNvGrpSpPr/>
          <p:nvPr/>
        </p:nvGrpSpPr>
        <p:grpSpPr>
          <a:xfrm>
            <a:off x="4720319" y="1644373"/>
            <a:ext cx="6697813" cy="4488550"/>
            <a:chOff x="1820267" y="-1779477"/>
            <a:chExt cx="17190196" cy="5818045"/>
          </a:xfrm>
        </p:grpSpPr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D7296EE9-034C-BC7F-50A0-6C59154D33F2}"/>
                </a:ext>
              </a:extLst>
            </p:cNvPr>
            <p:cNvSpPr/>
            <p:nvPr/>
          </p:nvSpPr>
          <p:spPr>
            <a:xfrm>
              <a:off x="15483582" y="3410252"/>
              <a:ext cx="3526881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Raw data: Sensor">
              <a:extLst>
                <a:ext uri="{FF2B5EF4-FFF2-40B4-BE49-F238E27FC236}">
                  <a16:creationId xmlns:a16="http://schemas.microsoft.com/office/drawing/2014/main" id="{F46B646B-0143-80C5-B024-00CBAF690636}"/>
                </a:ext>
              </a:extLst>
            </p:cNvPr>
            <p:cNvSpPr txBox="1"/>
            <p:nvPr/>
          </p:nvSpPr>
          <p:spPr>
            <a:xfrm>
              <a:off x="1820267" y="-1779477"/>
              <a:ext cx="3534596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1205CCA0-FA85-A4D6-E881-C8B643C85319}"/>
              </a:ext>
            </a:extLst>
          </p:cNvPr>
          <p:cNvSpPr/>
          <p:nvPr/>
        </p:nvSpPr>
        <p:spPr>
          <a:xfrm>
            <a:off x="361973" y="2565806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" name="Raw data: Sensor">
            <a:extLst>
              <a:ext uri="{FF2B5EF4-FFF2-40B4-BE49-F238E27FC236}">
                <a16:creationId xmlns:a16="http://schemas.microsoft.com/office/drawing/2014/main" id="{881D6929-D1BF-E010-7B05-1EDE056E0424}"/>
              </a:ext>
            </a:extLst>
          </p:cNvPr>
          <p:cNvSpPr txBox="1"/>
          <p:nvPr/>
        </p:nvSpPr>
        <p:spPr>
          <a:xfrm>
            <a:off x="360470" y="2629669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0" name="Rounded Rectangle">
            <a:extLst>
              <a:ext uri="{FF2B5EF4-FFF2-40B4-BE49-F238E27FC236}">
                <a16:creationId xmlns:a16="http://schemas.microsoft.com/office/drawing/2014/main" id="{A428903C-6F5E-E6D0-E5A6-4646FB8D7EE3}"/>
              </a:ext>
            </a:extLst>
          </p:cNvPr>
          <p:cNvSpPr/>
          <p:nvPr/>
        </p:nvSpPr>
        <p:spPr>
          <a:xfrm>
            <a:off x="821596" y="5077048"/>
            <a:ext cx="1556451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" name="Raw data: Sensor">
            <a:extLst>
              <a:ext uri="{FF2B5EF4-FFF2-40B4-BE49-F238E27FC236}">
                <a16:creationId xmlns:a16="http://schemas.microsoft.com/office/drawing/2014/main" id="{3A1EC0A7-F46E-5C22-9152-A930C24F7944}"/>
              </a:ext>
            </a:extLst>
          </p:cNvPr>
          <p:cNvSpPr txBox="1"/>
          <p:nvPr/>
        </p:nvSpPr>
        <p:spPr>
          <a:xfrm>
            <a:off x="990510" y="5120137"/>
            <a:ext cx="1290842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2" name="Rounded Rectangle">
            <a:extLst>
              <a:ext uri="{FF2B5EF4-FFF2-40B4-BE49-F238E27FC236}">
                <a16:creationId xmlns:a16="http://schemas.microsoft.com/office/drawing/2014/main" id="{6A75938E-BC42-08C1-8DC0-1A7E69635139}"/>
              </a:ext>
            </a:extLst>
          </p:cNvPr>
          <p:cNvSpPr/>
          <p:nvPr/>
        </p:nvSpPr>
        <p:spPr>
          <a:xfrm>
            <a:off x="9705144" y="911052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3" name="Raw data: Sensor">
            <a:extLst>
              <a:ext uri="{FF2B5EF4-FFF2-40B4-BE49-F238E27FC236}">
                <a16:creationId xmlns:a16="http://schemas.microsoft.com/office/drawing/2014/main" id="{8D4D8CB5-1B52-8A7B-6113-D7152AF2B871}"/>
              </a:ext>
            </a:extLst>
          </p:cNvPr>
          <p:cNvSpPr txBox="1"/>
          <p:nvPr/>
        </p:nvSpPr>
        <p:spPr>
          <a:xfrm>
            <a:off x="5190160" y="974915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4974919C-20B8-92E9-A1C0-F7003B899A6D}"/>
              </a:ext>
            </a:extLst>
          </p:cNvPr>
          <p:cNvSpPr/>
          <p:nvPr/>
        </p:nvSpPr>
        <p:spPr>
          <a:xfrm>
            <a:off x="2603919" y="2122243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Raw data: Sensor">
            <a:extLst>
              <a:ext uri="{FF2B5EF4-FFF2-40B4-BE49-F238E27FC236}">
                <a16:creationId xmlns:a16="http://schemas.microsoft.com/office/drawing/2014/main" id="{9B085645-E060-28A0-7632-D938CCD44D09}"/>
              </a:ext>
            </a:extLst>
          </p:cNvPr>
          <p:cNvSpPr txBox="1"/>
          <p:nvPr/>
        </p:nvSpPr>
        <p:spPr>
          <a:xfrm>
            <a:off x="2602416" y="2207577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EF93E22F-939C-C555-7B5A-D62470887F59}"/>
              </a:ext>
            </a:extLst>
          </p:cNvPr>
          <p:cNvSpPr txBox="1"/>
          <p:nvPr/>
        </p:nvSpPr>
        <p:spPr>
          <a:xfrm>
            <a:off x="703237" y="990371"/>
            <a:ext cx="3432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nb-NO" sz="1800" b="1" dirty="0">
                <a:latin typeface="Verdana" panose="020B0604030504040204" pitchFamily="34" charset="0"/>
                <a:ea typeface="Verdana" panose="020B0604030504040204" pitchFamily="34" charset="0"/>
              </a:rPr>
              <a:t>va </a:t>
            </a:r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</a:rPr>
              <a:t>er data?</a:t>
            </a:r>
          </a:p>
          <a:p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</a:rPr>
              <a:t>Hvilke typer data finnes?</a:t>
            </a:r>
            <a:endParaRPr lang="nb-NO" dirty="0"/>
          </a:p>
        </p:txBody>
      </p:sp>
      <p:sp>
        <p:nvSpPr>
          <p:cNvPr id="60" name="Functional data">
            <a:extLst>
              <a:ext uri="{FF2B5EF4-FFF2-40B4-BE49-F238E27FC236}">
                <a16:creationId xmlns:a16="http://schemas.microsoft.com/office/drawing/2014/main" id="{FA9803A0-B32F-A810-E046-DD97AD264F46}"/>
              </a:ext>
            </a:extLst>
          </p:cNvPr>
          <p:cNvSpPr txBox="1"/>
          <p:nvPr/>
        </p:nvSpPr>
        <p:spPr>
          <a:xfrm>
            <a:off x="1008597" y="3494106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1" name="Functional data">
            <a:extLst>
              <a:ext uri="{FF2B5EF4-FFF2-40B4-BE49-F238E27FC236}">
                <a16:creationId xmlns:a16="http://schemas.microsoft.com/office/drawing/2014/main" id="{8BF936E5-D8E5-2ADA-B3C4-3E91A6C7D2C0}"/>
              </a:ext>
            </a:extLst>
          </p:cNvPr>
          <p:cNvSpPr txBox="1"/>
          <p:nvPr/>
        </p:nvSpPr>
        <p:spPr>
          <a:xfrm>
            <a:off x="3343447" y="325325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2" name="Functional data">
            <a:extLst>
              <a:ext uri="{FF2B5EF4-FFF2-40B4-BE49-F238E27FC236}">
                <a16:creationId xmlns:a16="http://schemas.microsoft.com/office/drawing/2014/main" id="{C9D37803-902E-13FD-12EC-EA52DE75393D}"/>
              </a:ext>
            </a:extLst>
          </p:cNvPr>
          <p:cNvSpPr txBox="1"/>
          <p:nvPr/>
        </p:nvSpPr>
        <p:spPr>
          <a:xfrm>
            <a:off x="3827350" y="521362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746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asted-movie.png" descr="pasted-movie.png">
            <a:extLst>
              <a:ext uri="{FF2B5EF4-FFF2-40B4-BE49-F238E27FC236}">
                <a16:creationId xmlns:a16="http://schemas.microsoft.com/office/drawing/2014/main" id="{CA317C1B-5A02-A996-A6B4-CC9985425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1" t="12630" r="15625" b="34972"/>
          <a:stretch/>
        </p:blipFill>
        <p:spPr>
          <a:xfrm>
            <a:off x="5019676" y="1676400"/>
            <a:ext cx="6682280" cy="389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712913" y="3903716"/>
            <a:ext cx="3449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For eksempel</a:t>
            </a:r>
          </a:p>
          <a:p>
            <a:r>
              <a:rPr lang="nb-NO" sz="2000" dirty="0"/>
              <a:t>Du tegner ned ideer til en </a:t>
            </a:r>
            <a:r>
              <a:rPr lang="nb-NO" sz="2000" dirty="0" err="1"/>
              <a:t>TikTok</a:t>
            </a:r>
            <a:r>
              <a:rPr lang="nb-NO" sz="2000" dirty="0"/>
              <a:t>-video med blyant </a:t>
            </a:r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4D2ED515-3172-6E90-16CD-60509DE6B588}"/>
              </a:ext>
            </a:extLst>
          </p:cNvPr>
          <p:cNvGrpSpPr/>
          <p:nvPr/>
        </p:nvGrpSpPr>
        <p:grpSpPr>
          <a:xfrm>
            <a:off x="577961" y="2203768"/>
            <a:ext cx="4076696" cy="643111"/>
            <a:chOff x="0" y="0"/>
            <a:chExt cx="3534596" cy="628315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E689412D-D968-6B52-20CD-42D33EB33D13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" name="Human-created data">
              <a:extLst>
                <a:ext uri="{FF2B5EF4-FFF2-40B4-BE49-F238E27FC236}">
                  <a16:creationId xmlns:a16="http://schemas.microsoft.com/office/drawing/2014/main" id="{35944123-8997-2610-57A7-58B02103525E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/>
                <a:t>Menneskeskapte data</a:t>
              </a:r>
              <a:endParaRPr sz="2400" b="1" dirty="0"/>
            </a:p>
          </p:txBody>
        </p:sp>
      </p:grp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F03C0AAB-8E1D-5C7C-12E1-CCDEDCF9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42" y="1702083"/>
            <a:ext cx="596333" cy="5963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AC8F464-B2EF-4866-1411-21FF684C870D}"/>
              </a:ext>
            </a:extLst>
          </p:cNvPr>
          <p:cNvSpPr txBox="1"/>
          <p:nvPr/>
        </p:nvSpPr>
        <p:spPr>
          <a:xfrm>
            <a:off x="1410378" y="3064363"/>
            <a:ext cx="2647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ysClr val="windowText" lastClr="000000"/>
                </a:solidFill>
              </a:rPr>
              <a:t>Uten digitale verktøy</a:t>
            </a:r>
            <a:endParaRPr lang="nb-NO" b="1" dirty="0"/>
          </a:p>
        </p:txBody>
      </p:sp>
      <p:sp>
        <p:nvSpPr>
          <p:cNvPr id="29" name="Pictures: DALL-E">
            <a:extLst>
              <a:ext uri="{FF2B5EF4-FFF2-40B4-BE49-F238E27FC236}">
                <a16:creationId xmlns:a16="http://schemas.microsoft.com/office/drawing/2014/main" id="{266546FF-9344-A3AC-5DD2-22552CC35946}"/>
              </a:ext>
            </a:extLst>
          </p:cNvPr>
          <p:cNvSpPr txBox="1"/>
          <p:nvPr/>
        </p:nvSpPr>
        <p:spPr>
          <a:xfrm>
            <a:off x="9420823" y="5380864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48C0343-1076-9965-57C5-848230544705}"/>
              </a:ext>
            </a:extLst>
          </p:cNvPr>
          <p:cNvSpPr txBox="1"/>
          <p:nvPr/>
        </p:nvSpPr>
        <p:spPr>
          <a:xfrm>
            <a:off x="851770" y="406829"/>
            <a:ext cx="1085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Menneskeskapte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6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786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Rådata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591492" y="2795051"/>
            <a:ext cx="3878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Synlige og ubehandlede data skapt med vilje av mennesker.</a:t>
            </a:r>
          </a:p>
          <a:p>
            <a:endParaRPr lang="nb-NO" sz="2000" b="1" dirty="0"/>
          </a:p>
          <a:p>
            <a:r>
              <a:rPr lang="nb-NO" sz="2000" b="1" dirty="0"/>
              <a:t>For eksempel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Du skriver inn fødselsdato for å registrere en profil på </a:t>
            </a:r>
            <a:r>
              <a:rPr lang="nb-NO" sz="2000" dirty="0" err="1"/>
              <a:t>TikTok</a:t>
            </a:r>
            <a:endParaRPr lang="nb-NO" sz="2000" dirty="0"/>
          </a:p>
          <a:p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Du laster også opp en video av katten din.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81C2B86-E508-F8A9-DF25-2D28861B4395}"/>
              </a:ext>
            </a:extLst>
          </p:cNvPr>
          <p:cNvGrpSpPr/>
          <p:nvPr/>
        </p:nvGrpSpPr>
        <p:grpSpPr>
          <a:xfrm>
            <a:off x="630594" y="1822210"/>
            <a:ext cx="3878123" cy="761127"/>
            <a:chOff x="50173" y="-252375"/>
            <a:chExt cx="3534597" cy="628316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6361B987-BD62-9CD8-32E5-7856473B3482}"/>
                </a:ext>
              </a:extLst>
            </p:cNvPr>
            <p:cNvSpPr/>
            <p:nvPr/>
          </p:nvSpPr>
          <p:spPr>
            <a:xfrm>
              <a:off x="57888" y="-252375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Raw data: Content">
              <a:extLst>
                <a:ext uri="{FF2B5EF4-FFF2-40B4-BE49-F238E27FC236}">
                  <a16:creationId xmlns:a16="http://schemas.microsoft.com/office/drawing/2014/main" id="{CE9A0636-C847-FAC9-9FFD-958BAEDEB6C1}"/>
                </a:ext>
              </a:extLst>
            </p:cNvPr>
            <p:cNvSpPr txBox="1"/>
            <p:nvPr/>
          </p:nvSpPr>
          <p:spPr>
            <a:xfrm>
              <a:off x="50173" y="-121672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Rådata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Innhold</a:t>
              </a:r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FE3A41C-78BD-F084-E99F-38C5FDDE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53" y="1327425"/>
            <a:ext cx="675106" cy="675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movie.png" descr="pasted-movie.png">
            <a:extLst>
              <a:ext uri="{FF2B5EF4-FFF2-40B4-BE49-F238E27FC236}">
                <a16:creationId xmlns:a16="http://schemas.microsoft.com/office/drawing/2014/main" id="{A2230B1D-88EE-D6B5-A352-081C5F82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82" t="5850" r="26342" b="4751"/>
          <a:stretch>
            <a:fillRect/>
          </a:stretch>
        </p:blipFill>
        <p:spPr>
          <a:xfrm>
            <a:off x="4663515" y="3880676"/>
            <a:ext cx="1180407" cy="22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7" extrusionOk="0">
                <a:moveTo>
                  <a:pt x="10818" y="0"/>
                </a:moveTo>
                <a:cubicBezTo>
                  <a:pt x="5017" y="0"/>
                  <a:pt x="2284" y="16"/>
                  <a:pt x="2036" y="51"/>
                </a:cubicBezTo>
                <a:cubicBezTo>
                  <a:pt x="1561" y="119"/>
                  <a:pt x="808" y="519"/>
                  <a:pt x="657" y="784"/>
                </a:cubicBezTo>
                <a:cubicBezTo>
                  <a:pt x="535" y="996"/>
                  <a:pt x="512" y="10648"/>
                  <a:pt x="621" y="17237"/>
                </a:cubicBezTo>
                <a:cubicBezTo>
                  <a:pt x="673" y="20420"/>
                  <a:pt x="688" y="20662"/>
                  <a:pt x="841" y="20808"/>
                </a:cubicBezTo>
                <a:cubicBezTo>
                  <a:pt x="932" y="20895"/>
                  <a:pt x="987" y="20976"/>
                  <a:pt x="959" y="20990"/>
                </a:cubicBezTo>
                <a:cubicBezTo>
                  <a:pt x="953" y="20993"/>
                  <a:pt x="941" y="20990"/>
                  <a:pt x="928" y="20985"/>
                </a:cubicBezTo>
                <a:cubicBezTo>
                  <a:pt x="933" y="20988"/>
                  <a:pt x="934" y="20992"/>
                  <a:pt x="939" y="20996"/>
                </a:cubicBezTo>
                <a:lnTo>
                  <a:pt x="1226" y="21215"/>
                </a:lnTo>
                <a:cubicBezTo>
                  <a:pt x="1251" y="21215"/>
                  <a:pt x="1277" y="21214"/>
                  <a:pt x="1303" y="21209"/>
                </a:cubicBezTo>
                <a:cubicBezTo>
                  <a:pt x="1363" y="21197"/>
                  <a:pt x="1482" y="21229"/>
                  <a:pt x="1569" y="21279"/>
                </a:cubicBezTo>
                <a:cubicBezTo>
                  <a:pt x="1722" y="21367"/>
                  <a:pt x="1723" y="21372"/>
                  <a:pt x="1477" y="21397"/>
                </a:cubicBezTo>
                <a:cubicBezTo>
                  <a:pt x="1337" y="21411"/>
                  <a:pt x="996" y="21437"/>
                  <a:pt x="723" y="21453"/>
                </a:cubicBezTo>
                <a:cubicBezTo>
                  <a:pt x="-56" y="21499"/>
                  <a:pt x="-204" y="21538"/>
                  <a:pt x="272" y="21573"/>
                </a:cubicBezTo>
                <a:cubicBezTo>
                  <a:pt x="496" y="21589"/>
                  <a:pt x="4856" y="21600"/>
                  <a:pt x="9961" y="21597"/>
                </a:cubicBezTo>
                <a:cubicBezTo>
                  <a:pt x="18075" y="21593"/>
                  <a:pt x="19255" y="21584"/>
                  <a:pt x="19328" y="21522"/>
                </a:cubicBezTo>
                <a:cubicBezTo>
                  <a:pt x="19388" y="21471"/>
                  <a:pt x="19355" y="21436"/>
                  <a:pt x="19210" y="21394"/>
                </a:cubicBezTo>
                <a:cubicBezTo>
                  <a:pt x="19043" y="21346"/>
                  <a:pt x="19034" y="21337"/>
                  <a:pt x="19169" y="21335"/>
                </a:cubicBezTo>
                <a:cubicBezTo>
                  <a:pt x="19494" y="21332"/>
                  <a:pt x="20235" y="21092"/>
                  <a:pt x="20492" y="20907"/>
                </a:cubicBezTo>
                <a:cubicBezTo>
                  <a:pt x="20635" y="20804"/>
                  <a:pt x="20804" y="20609"/>
                  <a:pt x="20866" y="20474"/>
                </a:cubicBezTo>
                <a:cubicBezTo>
                  <a:pt x="20954" y="20282"/>
                  <a:pt x="20982" y="18136"/>
                  <a:pt x="20989" y="10595"/>
                </a:cubicBezTo>
                <a:lnTo>
                  <a:pt x="20994" y="965"/>
                </a:lnTo>
                <a:lnTo>
                  <a:pt x="20804" y="746"/>
                </a:lnTo>
                <a:cubicBezTo>
                  <a:pt x="20698" y="626"/>
                  <a:pt x="20461" y="441"/>
                  <a:pt x="20276" y="334"/>
                </a:cubicBezTo>
                <a:cubicBezTo>
                  <a:pt x="20152" y="263"/>
                  <a:pt x="20066" y="202"/>
                  <a:pt x="20035" y="169"/>
                </a:cubicBezTo>
                <a:cubicBezTo>
                  <a:pt x="20026" y="165"/>
                  <a:pt x="20014" y="161"/>
                  <a:pt x="20005" y="158"/>
                </a:cubicBezTo>
                <a:cubicBezTo>
                  <a:pt x="19970" y="146"/>
                  <a:pt x="19962" y="142"/>
                  <a:pt x="19933" y="131"/>
                </a:cubicBezTo>
                <a:cubicBezTo>
                  <a:pt x="19920" y="146"/>
                  <a:pt x="19826" y="127"/>
                  <a:pt x="19564" y="70"/>
                </a:cubicBezTo>
                <a:cubicBezTo>
                  <a:pt x="19283" y="9"/>
                  <a:pt x="18102" y="0"/>
                  <a:pt x="10818" y="0"/>
                </a:cubicBezTo>
                <a:close/>
                <a:moveTo>
                  <a:pt x="20989" y="813"/>
                </a:moveTo>
                <a:cubicBezTo>
                  <a:pt x="20992" y="828"/>
                  <a:pt x="20991" y="836"/>
                  <a:pt x="20994" y="858"/>
                </a:cubicBezTo>
                <a:lnTo>
                  <a:pt x="20994" y="824"/>
                </a:lnTo>
                <a:lnTo>
                  <a:pt x="20989" y="813"/>
                </a:lnTo>
                <a:close/>
                <a:moveTo>
                  <a:pt x="21353" y="4297"/>
                </a:moveTo>
                <a:cubicBezTo>
                  <a:pt x="21265" y="4354"/>
                  <a:pt x="21242" y="4857"/>
                  <a:pt x="21240" y="6911"/>
                </a:cubicBezTo>
                <a:cubicBezTo>
                  <a:pt x="21239" y="7747"/>
                  <a:pt x="21252" y="8469"/>
                  <a:pt x="21266" y="8962"/>
                </a:cubicBezTo>
                <a:cubicBezTo>
                  <a:pt x="21261" y="5939"/>
                  <a:pt x="21273" y="5057"/>
                  <a:pt x="21307" y="6451"/>
                </a:cubicBezTo>
                <a:lnTo>
                  <a:pt x="21363" y="8593"/>
                </a:lnTo>
                <a:lnTo>
                  <a:pt x="21373" y="6687"/>
                </a:lnTo>
                <a:cubicBezTo>
                  <a:pt x="21377" y="6036"/>
                  <a:pt x="21368" y="5155"/>
                  <a:pt x="21353" y="4297"/>
                </a:cubicBezTo>
                <a:close/>
                <a:moveTo>
                  <a:pt x="21368" y="8785"/>
                </a:moveTo>
                <a:cubicBezTo>
                  <a:pt x="21356" y="8772"/>
                  <a:pt x="21348" y="8884"/>
                  <a:pt x="21348" y="9088"/>
                </a:cubicBezTo>
                <a:cubicBezTo>
                  <a:pt x="21348" y="9328"/>
                  <a:pt x="21363" y="9389"/>
                  <a:pt x="21378" y="9318"/>
                </a:cubicBezTo>
                <a:cubicBezTo>
                  <a:pt x="21395" y="9181"/>
                  <a:pt x="21396" y="8972"/>
                  <a:pt x="21378" y="8842"/>
                </a:cubicBezTo>
                <a:cubicBezTo>
                  <a:pt x="21374" y="8808"/>
                  <a:pt x="21372" y="8790"/>
                  <a:pt x="21368" y="878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89756F30-207A-2FF1-B1F6-30C250D0FBB7}"/>
              </a:ext>
            </a:extLst>
          </p:cNvPr>
          <p:cNvGrpSpPr/>
          <p:nvPr/>
        </p:nvGrpSpPr>
        <p:grpSpPr>
          <a:xfrm>
            <a:off x="7218231" y="1849045"/>
            <a:ext cx="4290283" cy="762648"/>
            <a:chOff x="0" y="0"/>
            <a:chExt cx="3534596" cy="628315"/>
          </a:xfrm>
        </p:grpSpPr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2F2458DE-E842-1A2D-A363-DDB0C8F2A121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accent1">
                  <a:lumOff val="-13575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" name="Raw data: Sensor">
              <a:extLst>
                <a:ext uri="{FF2B5EF4-FFF2-40B4-BE49-F238E27FC236}">
                  <a16:creationId xmlns:a16="http://schemas.microsoft.com/office/drawing/2014/main" id="{1CA8E4C5-D91B-3DAF-C5DC-D7CA23D10D7B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Rådata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Sensor</a:t>
              </a:r>
            </a:p>
          </p:txBody>
        </p:sp>
      </p:grp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EFEB8B4F-1ABC-4085-E547-F0FC259B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334" y="1345204"/>
            <a:ext cx="676457" cy="6764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pasted-movie.png">
            <a:extLst>
              <a:ext uri="{FF2B5EF4-FFF2-40B4-BE49-F238E27FC236}">
                <a16:creationId xmlns:a16="http://schemas.microsoft.com/office/drawing/2014/main" id="{170DD848-E0E2-EC71-9189-CCFBBBDDDC3B}"/>
              </a:ext>
            </a:extLst>
          </p:cNvPr>
          <p:cNvGrpSpPr/>
          <p:nvPr/>
        </p:nvGrpSpPr>
        <p:grpSpPr>
          <a:xfrm>
            <a:off x="9938298" y="4650444"/>
            <a:ext cx="1709899" cy="1750131"/>
            <a:chOff x="0" y="0"/>
            <a:chExt cx="3238575" cy="3314775"/>
          </a:xfrm>
        </p:grpSpPr>
        <p:pic>
          <p:nvPicPr>
            <p:cNvPr id="22" name="pasted-movie.png" descr="pasted-movie.png">
              <a:extLst>
                <a:ext uri="{FF2B5EF4-FFF2-40B4-BE49-F238E27FC236}">
                  <a16:creationId xmlns:a16="http://schemas.microsoft.com/office/drawing/2014/main" id="{C63D6678-B41E-3275-B292-DC2A5D8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2984576" cy="2984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asted-movie.png" descr="pasted-movie.png">
              <a:extLst>
                <a:ext uri="{FF2B5EF4-FFF2-40B4-BE49-F238E27FC236}">
                  <a16:creationId xmlns:a16="http://schemas.microsoft.com/office/drawing/2014/main" id="{EC31B35A-FB67-54CA-DB09-0235D30ACB0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238576" cy="3314776"/>
            </a:xfrm>
            <a:prstGeom prst="rect">
              <a:avLst/>
            </a:prstGeom>
            <a:effectLst/>
          </p:spPr>
        </p:pic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7218231" y="2898007"/>
            <a:ext cx="4532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Usynlige data registrert av en sensor</a:t>
            </a:r>
          </a:p>
          <a:p>
            <a:endParaRPr lang="nb-NO" sz="2000" b="1" dirty="0"/>
          </a:p>
          <a:p>
            <a:r>
              <a:rPr lang="nb-NO" sz="2000" b="1" dirty="0"/>
              <a:t>For eksempel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GPS-sensoren på mobilen din registrerer hvor du går når </a:t>
            </a:r>
            <a:r>
              <a:rPr lang="nb-NO" sz="2000" dirty="0" err="1"/>
              <a:t>TikTok</a:t>
            </a:r>
            <a:r>
              <a:rPr lang="nb-NO" sz="2000" dirty="0"/>
              <a:t>-appen er i bruk. </a:t>
            </a:r>
          </a:p>
        </p:txBody>
      </p:sp>
      <p:sp>
        <p:nvSpPr>
          <p:cNvPr id="26" name="Pictures: DALL-E">
            <a:extLst>
              <a:ext uri="{FF2B5EF4-FFF2-40B4-BE49-F238E27FC236}">
                <a16:creationId xmlns:a16="http://schemas.microsoft.com/office/drawing/2014/main" id="{68790456-7133-0BC1-E8FD-8852548A7819}"/>
              </a:ext>
            </a:extLst>
          </p:cNvPr>
          <p:cNvSpPr txBox="1"/>
          <p:nvPr/>
        </p:nvSpPr>
        <p:spPr>
          <a:xfrm>
            <a:off x="4758765" y="6285159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27" name="Pictures: DALL-E">
            <a:extLst>
              <a:ext uri="{FF2B5EF4-FFF2-40B4-BE49-F238E27FC236}">
                <a16:creationId xmlns:a16="http://schemas.microsoft.com/office/drawing/2014/main" id="{E121A483-C93D-85CA-0ECB-4C8A59A3E3C1}"/>
              </a:ext>
            </a:extLst>
          </p:cNvPr>
          <p:cNvSpPr txBox="1"/>
          <p:nvPr/>
        </p:nvSpPr>
        <p:spPr>
          <a:xfrm>
            <a:off x="10384804" y="6285159"/>
            <a:ext cx="81688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15925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1178</Words>
  <Application>Microsoft Office PowerPoint</Application>
  <PresentationFormat>Widescreen</PresentationFormat>
  <Paragraphs>164</Paragraphs>
  <Slides>21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Arial Black</vt:lpstr>
      <vt:lpstr>Arial Narrow</vt:lpstr>
      <vt:lpstr>Avenir Next Regular</vt:lpstr>
      <vt:lpstr>DIN Alternate Bold</vt:lpstr>
      <vt:lpstr>Helvetica Neue Medium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Flere ressurser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Fride Haram Klykken</dc:creator>
  <cp:lastModifiedBy>Fride Haram Klykken</cp:lastModifiedBy>
  <cp:revision>38</cp:revision>
  <dcterms:created xsi:type="dcterms:W3CDTF">2024-06-11T09:14:10Z</dcterms:created>
  <dcterms:modified xsi:type="dcterms:W3CDTF">2025-06-05T12:42:30Z</dcterms:modified>
</cp:coreProperties>
</file>