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1552" r:id="rId5"/>
    <p:sldId id="260" r:id="rId6"/>
    <p:sldId id="1562" r:id="rId7"/>
    <p:sldId id="1554" r:id="rId8"/>
    <p:sldId id="262" r:id="rId9"/>
    <p:sldId id="1555" r:id="rId10"/>
    <p:sldId id="1556" r:id="rId11"/>
    <p:sldId id="1557" r:id="rId12"/>
    <p:sldId id="1533" r:id="rId13"/>
    <p:sldId id="1558" r:id="rId14"/>
    <p:sldId id="264" r:id="rId15"/>
    <p:sldId id="263" r:id="rId16"/>
    <p:sldId id="1553" r:id="rId17"/>
    <p:sldId id="1545" r:id="rId18"/>
    <p:sldId id="1547" r:id="rId19"/>
    <p:sldId id="1544" r:id="rId20"/>
    <p:sldId id="1559" r:id="rId21"/>
    <p:sldId id="1560" r:id="rId2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F6F6F"/>
    <a:srgbClr val="2C455F"/>
    <a:srgbClr val="356997"/>
    <a:srgbClr val="308EB0"/>
    <a:srgbClr val="F6FAF9"/>
    <a:srgbClr val="9FCCBF"/>
    <a:srgbClr val="3CA88C"/>
    <a:srgbClr val="7F1048"/>
    <a:srgbClr val="023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70925" autoAdjust="0"/>
  </p:normalViewPr>
  <p:slideViewPr>
    <p:cSldViewPr snapToGrid="0">
      <p:cViewPr varScale="1">
        <p:scale>
          <a:sx n="52" d="100"/>
          <a:sy n="52" d="100"/>
        </p:scale>
        <p:origin x="10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34B0B-0C40-4B37-A204-C2A10E0DAB3D}" type="datetimeFigureOut">
              <a:rPr lang="nb-NO" smtClean="0"/>
              <a:t>19.08.2024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83C3B-98FB-4128-9922-715248B767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787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326865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Teaching plan for 2x45 minutes with games and assignments</a:t>
            </a:r>
            <a:r>
              <a:rPr kumimoji="0" lang="nn-NO" sz="1200" b="0" i="0" u="none" strike="noStrike" cap="none" spc="0" normalizeH="0" baseline="0" dirty="0">
                <a:ln>
                  <a:noFill/>
                </a:ln>
                <a:solidFill>
                  <a:srgbClr val="326865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: https://edutrust.slateresearch.ai/game-package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4064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0304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9695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/>
              <a:t>Human-</a:t>
            </a:r>
            <a:r>
              <a:rPr lang="nb-NO" b="1" dirty="0" err="1"/>
              <a:t>created</a:t>
            </a:r>
            <a:r>
              <a:rPr lang="nb-NO" b="1" dirty="0"/>
              <a:t> data: </a:t>
            </a:r>
            <a:r>
              <a:rPr lang="nb-NO" dirty="0"/>
              <a:t>Data </a:t>
            </a:r>
            <a:r>
              <a:rPr lang="nb-NO" dirty="0" err="1"/>
              <a:t>that</a:t>
            </a:r>
            <a:r>
              <a:rPr lang="nb-NO" dirty="0"/>
              <a:t> is </a:t>
            </a:r>
            <a:r>
              <a:rPr lang="nb-NO" dirty="0" err="1"/>
              <a:t>created</a:t>
            </a:r>
            <a:r>
              <a:rPr lang="nb-NO" dirty="0"/>
              <a:t> </a:t>
            </a:r>
            <a:r>
              <a:rPr lang="nb-NO" dirty="0" err="1"/>
              <a:t>without</a:t>
            </a:r>
            <a:r>
              <a:rPr lang="nb-NO" dirty="0"/>
              <a:t> digital </a:t>
            </a:r>
            <a:r>
              <a:rPr lang="nb-NO" dirty="0" err="1"/>
              <a:t>tools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6301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 err="1"/>
              <a:t>Raw</a:t>
            </a:r>
            <a:r>
              <a:rPr lang="nb-NO" b="1" dirty="0"/>
              <a:t> data: </a:t>
            </a:r>
            <a:r>
              <a:rPr lang="nb-NO" b="0" dirty="0" err="1"/>
              <a:t>When</a:t>
            </a:r>
            <a:r>
              <a:rPr lang="nb-NO" b="0" dirty="0"/>
              <a:t> </a:t>
            </a:r>
            <a:r>
              <a:rPr lang="nb-NO" b="0" dirty="0" err="1"/>
              <a:t>people</a:t>
            </a:r>
            <a:r>
              <a:rPr lang="nb-NO" b="0" dirty="0"/>
              <a:t> </a:t>
            </a:r>
            <a:r>
              <a:rPr lang="nb-NO" b="0" dirty="0" err="1"/>
              <a:t>use</a:t>
            </a:r>
            <a:r>
              <a:rPr lang="nb-NO" b="0" dirty="0"/>
              <a:t> digital </a:t>
            </a:r>
            <a:r>
              <a:rPr lang="nb-NO" b="0" dirty="0" err="1"/>
              <a:t>machines</a:t>
            </a:r>
            <a:r>
              <a:rPr lang="nb-NO" b="0" dirty="0"/>
              <a:t>, for </a:t>
            </a:r>
            <a:r>
              <a:rPr lang="nb-NO" b="0" dirty="0" err="1"/>
              <a:t>example</a:t>
            </a:r>
            <a:r>
              <a:rPr lang="nb-NO" b="0" dirty="0"/>
              <a:t> </a:t>
            </a:r>
            <a:r>
              <a:rPr lang="nb-NO" b="0" dirty="0" err="1"/>
              <a:t>when</a:t>
            </a:r>
            <a:r>
              <a:rPr lang="nb-NO" b="0" dirty="0"/>
              <a:t> </a:t>
            </a:r>
            <a:r>
              <a:rPr lang="nb-NO" b="0" dirty="0" err="1"/>
              <a:t>we</a:t>
            </a:r>
            <a:r>
              <a:rPr lang="nb-NO" b="0" dirty="0"/>
              <a:t> type a </a:t>
            </a:r>
            <a:r>
              <a:rPr lang="nb-NO" b="0" dirty="0" err="1"/>
              <a:t>search</a:t>
            </a:r>
            <a:r>
              <a:rPr lang="nb-NO" b="0" dirty="0"/>
              <a:t> </a:t>
            </a:r>
            <a:r>
              <a:rPr lang="nb-NO" b="0" dirty="0" err="1"/>
              <a:t>word</a:t>
            </a:r>
            <a:r>
              <a:rPr lang="nb-NO" b="0" dirty="0"/>
              <a:t> </a:t>
            </a:r>
            <a:r>
              <a:rPr lang="nb-NO" b="0" dirty="0" err="1"/>
              <a:t>on</a:t>
            </a:r>
            <a:r>
              <a:rPr lang="nb-NO" b="0" dirty="0"/>
              <a:t> </a:t>
            </a:r>
            <a:r>
              <a:rPr lang="nb-NO" b="0" dirty="0" err="1"/>
              <a:t>the</a:t>
            </a:r>
            <a:r>
              <a:rPr lang="nb-NO" b="0" dirty="0"/>
              <a:t> </a:t>
            </a:r>
            <a:r>
              <a:rPr lang="nb-NO" b="0" dirty="0" err="1"/>
              <a:t>internet</a:t>
            </a:r>
            <a:r>
              <a:rPr lang="nb-NO" b="0" dirty="0"/>
              <a:t>, </a:t>
            </a:r>
            <a:r>
              <a:rPr lang="nb-NO" b="0" dirty="0" err="1"/>
              <a:t>we</a:t>
            </a:r>
            <a:r>
              <a:rPr lang="nb-NO" b="0" dirty="0"/>
              <a:t> «</a:t>
            </a:r>
            <a:r>
              <a:rPr lang="nb-NO" b="0" dirty="0" err="1"/>
              <a:t>give</a:t>
            </a:r>
            <a:r>
              <a:rPr lang="nb-NO" b="0" dirty="0"/>
              <a:t>» data to </a:t>
            </a:r>
            <a:r>
              <a:rPr lang="nb-NO" b="0" dirty="0" err="1"/>
              <a:t>the</a:t>
            </a:r>
            <a:r>
              <a:rPr lang="nb-NO" b="0" dirty="0"/>
              <a:t> </a:t>
            </a:r>
            <a:r>
              <a:rPr lang="nb-NO" b="0" dirty="0" err="1"/>
              <a:t>machine</a:t>
            </a:r>
            <a:r>
              <a:rPr lang="nb-NO" b="0" dirty="0"/>
              <a:t>. This type </a:t>
            </a:r>
            <a:r>
              <a:rPr lang="nb-NO" b="0" dirty="0" err="1"/>
              <a:t>of</a:t>
            </a:r>
            <a:r>
              <a:rPr lang="nb-NO" b="0" dirty="0"/>
              <a:t> data (</a:t>
            </a:r>
            <a:r>
              <a:rPr lang="nb-NO" b="0" dirty="0" err="1"/>
              <a:t>content</a:t>
            </a:r>
            <a:r>
              <a:rPr lang="nb-NO" b="0" dirty="0"/>
              <a:t>, sound, </a:t>
            </a:r>
            <a:r>
              <a:rPr lang="nb-NO" b="0" dirty="0" err="1"/>
              <a:t>text</a:t>
            </a:r>
            <a:r>
              <a:rPr lang="nb-NO" b="0" dirty="0"/>
              <a:t>, images, </a:t>
            </a:r>
            <a:r>
              <a:rPr lang="nb-NO" b="0" dirty="0" err="1"/>
              <a:t>sensordata</a:t>
            </a:r>
            <a:r>
              <a:rPr lang="nb-NO" b="0" dirty="0"/>
              <a:t>) is not (</a:t>
            </a:r>
            <a:r>
              <a:rPr lang="nb-NO" b="0" dirty="0" err="1"/>
              <a:t>yet</a:t>
            </a:r>
            <a:r>
              <a:rPr lang="nb-NO" b="0" dirty="0"/>
              <a:t>) </a:t>
            </a:r>
            <a:r>
              <a:rPr lang="nb-NO" b="0" dirty="0" err="1"/>
              <a:t>analysed</a:t>
            </a:r>
            <a:r>
              <a:rPr lang="nb-NO" b="0" dirty="0"/>
              <a:t>/</a:t>
            </a:r>
            <a:r>
              <a:rPr lang="en-US" dirty="0"/>
              <a:t>processed for a specific purpose, which is why we call it raw data. </a:t>
            </a:r>
            <a:endParaRPr lang="nb-NO" b="0" i="0" dirty="0"/>
          </a:p>
          <a:p>
            <a:endParaRPr lang="nb-NO" b="0" i="0" dirty="0"/>
          </a:p>
          <a:p>
            <a:r>
              <a:rPr lang="nb-NO" b="0" i="0" dirty="0"/>
              <a:t>The </a:t>
            </a:r>
            <a:r>
              <a:rPr lang="nb-NO" b="0" i="0" dirty="0" err="1"/>
              <a:t>search</a:t>
            </a:r>
            <a:r>
              <a:rPr lang="nb-NO" b="0" i="0" dirty="0"/>
              <a:t> </a:t>
            </a:r>
            <a:r>
              <a:rPr lang="nb-NO" b="0" i="0" dirty="0" err="1"/>
              <a:t>words</a:t>
            </a:r>
            <a:r>
              <a:rPr lang="nb-NO" b="0" i="0" dirty="0"/>
              <a:t> used </a:t>
            </a:r>
            <a:r>
              <a:rPr lang="nb-NO" b="0" i="0" dirty="0" err="1"/>
              <a:t>while</a:t>
            </a:r>
            <a:r>
              <a:rPr lang="nb-NO" b="0" i="0" dirty="0"/>
              <a:t> </a:t>
            </a:r>
            <a:r>
              <a:rPr lang="nb-NO" b="0" i="0" dirty="0" err="1"/>
              <a:t>playing</a:t>
            </a:r>
            <a:r>
              <a:rPr lang="nb-NO" b="0" i="0" dirty="0"/>
              <a:t> </a:t>
            </a:r>
            <a:r>
              <a:rPr lang="nb-NO" b="0" i="0" dirty="0" err="1"/>
              <a:t>the</a:t>
            </a:r>
            <a:r>
              <a:rPr lang="nb-NO" b="0" i="0" dirty="0"/>
              <a:t> </a:t>
            </a:r>
            <a:r>
              <a:rPr lang="nb-NO" b="0" i="0" dirty="0" err="1"/>
              <a:t>preveous</a:t>
            </a:r>
            <a:r>
              <a:rPr lang="nb-NO" b="0" i="0" dirty="0"/>
              <a:t> game is </a:t>
            </a:r>
            <a:r>
              <a:rPr lang="nb-NO" b="0" i="0" dirty="0" err="1"/>
              <a:t>also</a:t>
            </a:r>
            <a:r>
              <a:rPr lang="nb-NO" b="0" i="0" dirty="0"/>
              <a:t> </a:t>
            </a:r>
            <a:r>
              <a:rPr lang="nb-NO" b="0" i="0" dirty="0" err="1"/>
              <a:t>raw</a:t>
            </a:r>
            <a:r>
              <a:rPr lang="nb-NO" b="0" i="0" dirty="0"/>
              <a:t> data.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9307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 dirty="0" err="1"/>
              <a:t>Analysed</a:t>
            </a:r>
            <a:r>
              <a:rPr lang="nb-NO" b="0" i="0" dirty="0"/>
              <a:t> (</a:t>
            </a:r>
            <a:r>
              <a:rPr lang="nb-NO" b="0" i="0" dirty="0" err="1"/>
              <a:t>analytical</a:t>
            </a:r>
            <a:r>
              <a:rPr lang="nb-NO" b="0" i="0" dirty="0"/>
              <a:t>) data: Log files and metadata (‘data </a:t>
            </a:r>
            <a:r>
              <a:rPr lang="nb-NO" b="0" i="0" dirty="0" err="1"/>
              <a:t>about</a:t>
            </a:r>
            <a:r>
              <a:rPr lang="nb-NO" b="0" i="0" dirty="0"/>
              <a:t> data’) </a:t>
            </a:r>
            <a:r>
              <a:rPr lang="nb-NO" b="0" i="0" dirty="0" err="1"/>
              <a:t>that</a:t>
            </a:r>
            <a:r>
              <a:rPr lang="nb-NO" b="0" i="0" dirty="0"/>
              <a:t> is </a:t>
            </a:r>
            <a:r>
              <a:rPr lang="nb-NO" b="0" i="0" dirty="0" err="1"/>
              <a:t>created</a:t>
            </a:r>
            <a:r>
              <a:rPr lang="nb-NO" b="0" i="0" dirty="0"/>
              <a:t> as a ‘side </a:t>
            </a:r>
            <a:r>
              <a:rPr lang="nb-NO" b="0" i="0" dirty="0" err="1"/>
              <a:t>effect</a:t>
            </a:r>
            <a:r>
              <a:rPr lang="nb-NO" b="0" i="0" dirty="0"/>
              <a:t>’ </a:t>
            </a:r>
            <a:r>
              <a:rPr lang="nb-NO" b="0" i="0" dirty="0" err="1"/>
              <a:t>when</a:t>
            </a:r>
            <a:r>
              <a:rPr lang="nb-NO" b="0" i="0" dirty="0"/>
              <a:t> </a:t>
            </a:r>
            <a:r>
              <a:rPr lang="nb-NO" b="0" i="0" dirty="0" err="1"/>
              <a:t>you</a:t>
            </a:r>
            <a:r>
              <a:rPr lang="nb-NO" b="0" i="0" dirty="0"/>
              <a:t> </a:t>
            </a:r>
            <a:r>
              <a:rPr lang="nb-NO" b="0" i="0" dirty="0" err="1"/>
              <a:t>interact</a:t>
            </a:r>
            <a:r>
              <a:rPr lang="nb-NO" b="0" i="0" dirty="0"/>
              <a:t> </a:t>
            </a:r>
            <a:r>
              <a:rPr lang="nb-NO" b="0" i="0" dirty="0" err="1"/>
              <a:t>with</a:t>
            </a:r>
            <a:r>
              <a:rPr lang="nb-NO" b="0" i="0" dirty="0"/>
              <a:t> digital </a:t>
            </a:r>
            <a:r>
              <a:rPr lang="nb-NO" b="0" i="0" dirty="0" err="1"/>
              <a:t>devices</a:t>
            </a:r>
            <a:endParaRPr lang="nb-NO" b="0" i="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4616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Data that is needed for an app or website to work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0218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E79F2-92B4-4DCF-A8E8-6DDE5D89BDD8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9633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3707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Here you can discuss whether the adverts are visible or invisible analytical data. We see ads as visible analytical data - they become visible because they are sent to your mobile based on data that has been </a:t>
            </a:r>
            <a:r>
              <a:rPr lang="en-US" dirty="0" err="1">
                <a:solidFill>
                  <a:srgbClr val="FF0000"/>
                </a:solidFill>
              </a:rPr>
              <a:t>analysed</a:t>
            </a:r>
            <a:r>
              <a:rPr lang="en-US" dirty="0">
                <a:solidFill>
                  <a:srgbClr val="FF0000"/>
                </a:solidFill>
              </a:rPr>
              <a:t> and linked to your profile.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330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512CAF-8EB7-FA63-B7E1-A45E33DD8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1B1E533-1D3B-DFEB-F510-C25CBB998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CE0A15C-7370-75C7-E6B7-586D7D4A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19.08.2024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9B03D40-EF21-082D-CCE1-81C7C6805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A07D03F-01DB-2DED-02A6-418CE2102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411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9B504D-7EB4-D83B-2D0E-7A702DBAB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3B4731E-4D37-A43D-6D61-73ED3A2B6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D6E7A6C-9A02-187C-9003-96617C40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19.08.2024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678AC70-881A-DB1E-A11B-86008B0FD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37E5B1D-28C9-A843-814C-FEE5C154C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340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9A0FBF4-74EF-80B6-6951-0F94D470F5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9CABF1E-ACF5-3887-FFDA-058E74F11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2EF34C2-CE7F-A668-28F5-37464372C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19.08.2024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221E19A-2C0A-8474-F22A-557A56D3F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8A8135B-79F9-01F6-40AA-B7E9DF225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4785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003645" y="303614"/>
            <a:ext cx="375275" cy="352127"/>
          </a:xfrm>
          <a:prstGeom prst="rect">
            <a:avLst/>
          </a:prstGeom>
        </p:spPr>
        <p:txBody>
          <a:bodyPr lIns="70729" tIns="70729" rIns="70729" bIns="70729"/>
          <a:lstStyle>
            <a:lvl1pPr algn="r" defTabSz="901017">
              <a:lnSpc>
                <a:spcPct val="80000"/>
              </a:lnSpc>
              <a:defRPr sz="17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4733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Title Text"/>
          <p:cNvSpPr txBox="1">
            <a:spLocks noGrp="1"/>
          </p:cNvSpPr>
          <p:nvPr>
            <p:ph type="title"/>
          </p:nvPr>
        </p:nvSpPr>
        <p:spPr>
          <a:xfrm>
            <a:off x="2209824" y="2130425"/>
            <a:ext cx="7772401" cy="1470026"/>
          </a:xfrm>
          <a:prstGeom prst="rect">
            <a:avLst/>
          </a:prstGeom>
        </p:spPr>
        <p:txBody>
          <a:bodyPr lIns="91313" tIns="91313" rIns="91313" bIns="91313"/>
          <a:lstStyle>
            <a:lvl1pPr defTabSz="456562">
              <a:defRPr sz="4400">
                <a:solidFill>
                  <a:srgbClr val="942193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Title Text</a:t>
            </a:r>
          </a:p>
        </p:txBody>
      </p:sp>
      <p:sp>
        <p:nvSpPr>
          <p:cNvPr id="17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95624" y="3886200"/>
            <a:ext cx="6400802" cy="1752600"/>
          </a:xfrm>
          <a:prstGeom prst="rect">
            <a:avLst/>
          </a:prstGeom>
        </p:spPr>
        <p:txBody>
          <a:bodyPr lIns="91313" tIns="91313" rIns="91313" bIns="91313" anchor="t"/>
          <a:lstStyle>
            <a:lvl1pPr marL="0" indent="0" algn="ctr" defTabSz="456562">
              <a:spcBef>
                <a:spcPts val="700"/>
              </a:spcBef>
              <a:buSzTx/>
              <a:buNone/>
              <a:defRPr sz="31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 algn="ctr" defTabSz="456562">
              <a:spcBef>
                <a:spcPts val="700"/>
              </a:spcBef>
              <a:buSzTx/>
              <a:buNone/>
              <a:defRPr sz="31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 algn="ctr" defTabSz="456562">
              <a:spcBef>
                <a:spcPts val="700"/>
              </a:spcBef>
              <a:buSzTx/>
              <a:buNone/>
              <a:defRPr sz="31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 algn="ctr" defTabSz="456562">
              <a:spcBef>
                <a:spcPts val="700"/>
              </a:spcBef>
              <a:buSzTx/>
              <a:buNone/>
              <a:defRPr sz="31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 algn="ctr" defTabSz="456562">
              <a:spcBef>
                <a:spcPts val="700"/>
              </a:spcBef>
              <a:buSzTx/>
              <a:buNone/>
              <a:defRPr sz="31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7" y="6362073"/>
            <a:ext cx="351123" cy="353687"/>
          </a:xfrm>
          <a:prstGeom prst="rect">
            <a:avLst/>
          </a:prstGeom>
        </p:spPr>
        <p:txBody>
          <a:bodyPr lIns="91313" tIns="91313" rIns="91313" bIns="91313" anchor="ctr"/>
          <a:lstStyle>
            <a:lvl1pPr algn="r" defTabSz="456562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365334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C359C6-A92B-D801-FDCE-0991F7A73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0FEB55-0CE1-7320-C989-B939EBE48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E03D360-41CC-E3F4-6004-4685A0489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19.08.2024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8022A2-F996-E682-7578-7BDC3E051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BB2DD79-F721-3AFE-EFF1-BB917DB7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890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A37A1E-FEC2-3212-4645-BCBF74D88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308BA1F-CEC0-0BE4-917D-5D3C5A57D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D36FAD2-71F4-39A4-A739-B6D0E10D0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19.08.2024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C67A15E-42E4-7028-F135-9E46264B5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0121D33-EAA7-5CA6-91C7-BAFE66FB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467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B3D08F-D4C1-CF03-A440-5D532E69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7DBC31-1C62-16C4-FD1E-D88E5D09A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B334F24-8A3D-AB6D-16EE-91B563DF8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3AA59EE-B831-9B5C-C8F8-5456A0CD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19.08.2024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4267798-B494-417D-EACD-BA66E4814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18D5A5C-E8DA-D41E-2403-2B0E6773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735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6D4FE3-C7DE-A72B-DE30-62458DAE2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9BB7A09-2702-292D-2762-305026A8D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B6C752D-7975-3E8F-E566-0F0EDE765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FDFE83C-0D7C-CB76-8EA4-A79A6B2345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FDFA424-2AB4-93D4-9E64-3B84CEC16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0C9528E-C877-A844-5DF5-6672D5FB9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19.08.2024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F569067-0F3E-B58B-EC7F-FC8DDA845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6D8F700-4C07-A476-848B-996CB255F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797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CC5BD2-3CF5-B580-1A6D-1C38D41A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12810C7-0135-67AC-DC09-02D2C013B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19.08.2024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556176C-C138-A8B6-D4ED-BF6CAF4A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8C5D3AE-400A-263E-ED6C-98B9F6972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1806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9BE888B-3495-A344-B868-F37F2BB0F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19.08.2024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D36C651-D072-87E5-827E-DC6101C3A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591B6FC-8C25-F313-42F3-48B5BA17D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352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762028-9863-CC76-7852-0E6C1CE0A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163E902-6925-3345-96B9-FB393C17D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DAC7573-8FCA-684F-FE15-6B47171F7A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F8FC25E-0409-F136-B4CD-22F88FFAE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19.08.2024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D167795-255E-69BA-DFD9-D5F32BB2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8B78B87-78BC-9F89-6B23-1685D5CC4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98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E6A937-007D-590B-894F-90E2F9005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B4E23AE-71B2-DAF4-3082-E9230915FD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97D551B-BCE6-231D-4F40-397C1639B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F70ED8-8CB6-1234-4F09-4F695737F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19.08.2024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0168C8D-99E4-A911-EB06-7B0737787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42EB525-12B4-FE11-4129-1E25412B6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177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17C76F9-5C98-6D3B-C07E-3289B5C93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A786590-F88E-6A99-2D57-FCC874B78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10F6280-F3A3-E75A-F277-37F76E798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769357-4D70-4A34-98F9-C90A9937F69F}" type="datetimeFigureOut">
              <a:rPr lang="nb-NO" smtClean="0"/>
              <a:t>19.08.2024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3909C23-CAA4-8C1F-6247-FF951F15F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45DD21E-F92F-ED54-8AC6-60E503C02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424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edutrust.slateresearch.ai/skolepakke/" TargetMode="External"/><Relationship Id="rId7" Type="http://schemas.openxmlformats.org/officeDocument/2006/relationships/hyperlink" Target="https://slate.uib.n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toolkit.dalicitizens.eu/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s://www.tek.no/nyheter/nyhet/i/pPLvdw/google-derfor-plager-de-deg-med-robot-spoersmaa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tif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edutrust.slateresearch.ai/game-package-english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toolkit.dalicitizens.eu/" TargetMode="External"/><Relationship Id="rId3" Type="http://schemas.openxmlformats.org/officeDocument/2006/relationships/image" Target="../media/image44.png"/><Relationship Id="rId7" Type="http://schemas.openxmlformats.org/officeDocument/2006/relationships/hyperlink" Target="https://edutrust.slateresearch.ai/dataiceberg%2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isida.no/datadelta" TargetMode="External"/><Relationship Id="rId5" Type="http://schemas.openxmlformats.org/officeDocument/2006/relationships/hyperlink" Target="https://edutrust.slateresearch.ai/datadelta-eng/" TargetMode="External"/><Relationship Id="rId4" Type="http://schemas.openxmlformats.org/officeDocument/2006/relationships/hyperlink" Target="https://edutrust.slateresearch.ai/game-package-english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edutrust.slateresearch.ai/game-packag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isida.no/datadelt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hyperlink" Target="https://edutrust.slateresearch.ai/datadelt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upport.google.com/googleplay/answer/11416267?hl=no&amp;visit_id=638539531843669192-1109476616&amp;p=data-safety&amp;rd=1#zippy=%2Cdatatyp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books.pub/aiforteachers/chapter/a-brief-description-of-some-search-engine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is.no/nb/forskning/sokemotorer-er-verdens-mest-brukte-form-for-kunstig-intelligen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7C7259-6229-6C4C-4A8D-F3B98F2E6D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8770736-B54C-4B36-D536-86553B8D4A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04737D0-1752-0E29-B20C-0571BA0460B4}"/>
              </a:ext>
            </a:extLst>
          </p:cNvPr>
          <p:cNvSpPr/>
          <p:nvPr/>
        </p:nvSpPr>
        <p:spPr>
          <a:xfrm>
            <a:off x="-18604" y="-237995"/>
            <a:ext cx="12343954" cy="7377831"/>
          </a:xfrm>
          <a:prstGeom prst="rect">
            <a:avLst/>
          </a:prstGeom>
          <a:solidFill>
            <a:srgbClr val="E06287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ctr" defTabSz="40836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FF"/>
                </a:solidFill>
              </a:defRPr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Bilde 7" descr="Et bilde som inneholder tekst, Font, sirkel, skjermbilde&#10;&#10;Automatisk generert beskrivelse">
            <a:hlinkClick r:id="rId3"/>
            <a:extLst>
              <a:ext uri="{FF2B5EF4-FFF2-40B4-BE49-F238E27FC236}">
                <a16:creationId xmlns:a16="http://schemas.microsoft.com/office/drawing/2014/main" id="{3602DEC3-76CB-C81D-B231-38A824D33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934" y="361807"/>
            <a:ext cx="9415079" cy="5324271"/>
          </a:xfrm>
          <a:prstGeom prst="rect">
            <a:avLst/>
          </a:prstGeom>
        </p:spPr>
      </p:pic>
      <p:pic>
        <p:nvPicPr>
          <p:cNvPr id="10" name="Bilde 9" descr="Et bilde som inneholder tekst, Font, Grafikk, typografi&#10;&#10;Automatisk generert beskrivelse">
            <a:hlinkClick r:id="rId5"/>
            <a:extLst>
              <a:ext uri="{FF2B5EF4-FFF2-40B4-BE49-F238E27FC236}">
                <a16:creationId xmlns:a16="http://schemas.microsoft.com/office/drawing/2014/main" id="{E7A8CD9F-3E6E-1CCD-4BC2-DFBD508500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074" y="118362"/>
            <a:ext cx="1959222" cy="793711"/>
          </a:xfrm>
          <a:prstGeom prst="rect">
            <a:avLst/>
          </a:prstGeom>
        </p:spPr>
      </p:pic>
      <p:pic>
        <p:nvPicPr>
          <p:cNvPr id="11" name="Bilde 10" descr="Et bilde som inneholder tekst, Font, Grafikk, logo&#10;&#10;Automatisk generert beskrivelse">
            <a:hlinkClick r:id="rId7"/>
            <a:extLst>
              <a:ext uri="{FF2B5EF4-FFF2-40B4-BE49-F238E27FC236}">
                <a16:creationId xmlns:a16="http://schemas.microsoft.com/office/drawing/2014/main" id="{B639DB34-4E0F-5925-B529-20BB9AD8E7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6237" y="168466"/>
            <a:ext cx="2214606" cy="874704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1C665386-9F10-2D0E-8B41-11CA039A6C33}"/>
              </a:ext>
            </a:extLst>
          </p:cNvPr>
          <p:cNvSpPr txBox="1"/>
          <p:nvPr/>
        </p:nvSpPr>
        <p:spPr>
          <a:xfrm>
            <a:off x="3400424" y="5993492"/>
            <a:ext cx="6200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err="1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DataDelta</a:t>
            </a:r>
            <a:r>
              <a:rPr lang="nb-NO" sz="3200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&amp; Data </a:t>
            </a:r>
            <a:r>
              <a:rPr lang="nb-NO" sz="3200" dirty="0" err="1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Iceberg</a:t>
            </a:r>
            <a:endParaRPr lang="nb-NO" sz="3200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641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CB550ABC-AC14-338F-53B5-F93C6B033E4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2942" y="175364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2E4431D-367A-F87B-FB4A-6579B6F98AEF}"/>
              </a:ext>
            </a:extLst>
          </p:cNvPr>
          <p:cNvSpPr txBox="1"/>
          <p:nvPr/>
        </p:nvSpPr>
        <p:spPr>
          <a:xfrm>
            <a:off x="851770" y="406829"/>
            <a:ext cx="9654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 err="1">
                <a:latin typeface="Arial Black" panose="020B0A04020102020204" pitchFamily="34" charset="0"/>
              </a:rPr>
              <a:t>Analytical</a:t>
            </a:r>
            <a:r>
              <a:rPr lang="nb-NO" sz="4000" dirty="0">
                <a:latin typeface="Arial Black" panose="020B0A04020102020204" pitchFamily="34" charset="0"/>
              </a:rPr>
              <a:t> data</a:t>
            </a:r>
            <a:endParaRPr lang="nb-NO" sz="4000" dirty="0">
              <a:latin typeface="Arial Narrow" panose="020B0606020202030204" pitchFamily="34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E101B71-25BF-C561-A95C-CE1E842C8911}"/>
              </a:ext>
            </a:extLst>
          </p:cNvPr>
          <p:cNvSpPr txBox="1"/>
          <p:nvPr/>
        </p:nvSpPr>
        <p:spPr>
          <a:xfrm>
            <a:off x="661649" y="2808415"/>
            <a:ext cx="33176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Data is collected and used by the system, and is shown back to you</a:t>
            </a:r>
          </a:p>
          <a:p>
            <a:endParaRPr lang="en-GB" sz="2000" b="1" dirty="0"/>
          </a:p>
          <a:p>
            <a:r>
              <a:rPr lang="en-GB" sz="2000" b="1" dirty="0"/>
              <a:t>For example</a:t>
            </a:r>
          </a:p>
          <a:p>
            <a:r>
              <a:rPr lang="en-GB" sz="2000" dirty="0"/>
              <a:t>The number of times your TikTok videos have been viewed or shared is collected and made visible for you and others. 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ECF11A7C-E8FA-B87B-E786-32F4513AFFF1}"/>
              </a:ext>
            </a:extLst>
          </p:cNvPr>
          <p:cNvSpPr txBox="1"/>
          <p:nvPr/>
        </p:nvSpPr>
        <p:spPr>
          <a:xfrm>
            <a:off x="6895250" y="2780447"/>
            <a:ext cx="40873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Data that is collected and used by the system but is invisible to you. </a:t>
            </a:r>
          </a:p>
          <a:p>
            <a:endParaRPr lang="en-GB" sz="2000" b="1" dirty="0"/>
          </a:p>
          <a:p>
            <a:r>
              <a:rPr lang="en-GB" sz="2000" b="1" dirty="0"/>
              <a:t>For example</a:t>
            </a:r>
          </a:p>
          <a:p>
            <a:r>
              <a:rPr lang="en-GB" sz="2000" dirty="0"/>
              <a:t>TikTok records how long you watch a cat video and shares this information with others, without showing it to you.</a:t>
            </a:r>
          </a:p>
        </p:txBody>
      </p:sp>
      <p:grpSp>
        <p:nvGrpSpPr>
          <p:cNvPr id="15" name="Group">
            <a:extLst>
              <a:ext uri="{FF2B5EF4-FFF2-40B4-BE49-F238E27FC236}">
                <a16:creationId xmlns:a16="http://schemas.microsoft.com/office/drawing/2014/main" id="{42791888-1C3E-0D43-7579-D9CA8FB7CA71}"/>
              </a:ext>
            </a:extLst>
          </p:cNvPr>
          <p:cNvGrpSpPr/>
          <p:nvPr/>
        </p:nvGrpSpPr>
        <p:grpSpPr>
          <a:xfrm>
            <a:off x="572158" y="1816818"/>
            <a:ext cx="4444337" cy="721515"/>
            <a:chOff x="0" y="0"/>
            <a:chExt cx="3710067" cy="545536"/>
          </a:xfrm>
        </p:grpSpPr>
        <p:sp>
          <p:nvSpPr>
            <p:cNvPr id="16" name="Rounded Rectangle">
              <a:extLst>
                <a:ext uri="{FF2B5EF4-FFF2-40B4-BE49-F238E27FC236}">
                  <a16:creationId xmlns:a16="http://schemas.microsoft.com/office/drawing/2014/main" id="{EB3DF586-8200-827D-18E8-917494EA2E3E}"/>
                </a:ext>
              </a:extLst>
            </p:cNvPr>
            <p:cNvSpPr/>
            <p:nvPr/>
          </p:nvSpPr>
          <p:spPr>
            <a:xfrm>
              <a:off x="3857" y="0"/>
              <a:ext cx="3702353" cy="5240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356997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" name="Analytical data: Visible">
              <a:extLst>
                <a:ext uri="{FF2B5EF4-FFF2-40B4-BE49-F238E27FC236}">
                  <a16:creationId xmlns:a16="http://schemas.microsoft.com/office/drawing/2014/main" id="{58CCBCB5-DE61-C078-AE9F-1EDF71F6705C}"/>
                </a:ext>
              </a:extLst>
            </p:cNvPr>
            <p:cNvSpPr txBox="1"/>
            <p:nvPr/>
          </p:nvSpPr>
          <p:spPr>
            <a:xfrm>
              <a:off x="0" y="82779"/>
              <a:ext cx="371006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Analytical</a:t>
              </a:r>
              <a:r>
                <a:rPr lang="nb-NO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data: Visible</a:t>
              </a:r>
            </a:p>
          </p:txBody>
        </p:sp>
      </p:grpSp>
      <p:pic>
        <p:nvPicPr>
          <p:cNvPr id="23" name="Image" descr="Image">
            <a:extLst>
              <a:ext uri="{FF2B5EF4-FFF2-40B4-BE49-F238E27FC236}">
                <a16:creationId xmlns:a16="http://schemas.microsoft.com/office/drawing/2014/main" id="{20384901-041F-9A12-5BC7-E13543F68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118" y="1319799"/>
            <a:ext cx="698415" cy="6984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" name="Group">
            <a:extLst>
              <a:ext uri="{FF2B5EF4-FFF2-40B4-BE49-F238E27FC236}">
                <a16:creationId xmlns:a16="http://schemas.microsoft.com/office/drawing/2014/main" id="{87C0707B-4D6C-C56D-A86A-D775EB91FF6D}"/>
              </a:ext>
            </a:extLst>
          </p:cNvPr>
          <p:cNvGrpSpPr/>
          <p:nvPr/>
        </p:nvGrpSpPr>
        <p:grpSpPr>
          <a:xfrm>
            <a:off x="6629400" y="1849398"/>
            <a:ext cx="4357760" cy="693106"/>
            <a:chOff x="-1" y="0"/>
            <a:chExt cx="3706211" cy="628316"/>
          </a:xfrm>
        </p:grpSpPr>
        <p:sp>
          <p:nvSpPr>
            <p:cNvPr id="27" name="Rounded Rectangle">
              <a:extLst>
                <a:ext uri="{FF2B5EF4-FFF2-40B4-BE49-F238E27FC236}">
                  <a16:creationId xmlns:a16="http://schemas.microsoft.com/office/drawing/2014/main" id="{1633C96B-0429-057F-F9C3-92E55910CCAD}"/>
                </a:ext>
              </a:extLst>
            </p:cNvPr>
            <p:cNvSpPr/>
            <p:nvPr/>
          </p:nvSpPr>
          <p:spPr>
            <a:xfrm>
              <a:off x="3857" y="0"/>
              <a:ext cx="3702353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356997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" name="Analytical data: invisible">
              <a:extLst>
                <a:ext uri="{FF2B5EF4-FFF2-40B4-BE49-F238E27FC236}">
                  <a16:creationId xmlns:a16="http://schemas.microsoft.com/office/drawing/2014/main" id="{0790E258-37BC-DC41-AF8A-A0F87FA5B258}"/>
                </a:ext>
              </a:extLst>
            </p:cNvPr>
            <p:cNvSpPr txBox="1"/>
            <p:nvPr/>
          </p:nvSpPr>
          <p:spPr>
            <a:xfrm>
              <a:off x="-1" y="82779"/>
              <a:ext cx="3702353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Analytical</a:t>
              </a:r>
              <a:r>
                <a:rPr lang="nb-NO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data: Invisible</a:t>
              </a:r>
            </a:p>
            <a:p>
              <a:endParaRPr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Image" descr="Image">
            <a:extLst>
              <a:ext uri="{FF2B5EF4-FFF2-40B4-BE49-F238E27FC236}">
                <a16:creationId xmlns:a16="http://schemas.microsoft.com/office/drawing/2014/main" id="{8E478E7A-E050-6767-F879-F493BD7BD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2967" y="1379749"/>
            <a:ext cx="614773" cy="6147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" name="pasted-movie.png">
            <a:extLst>
              <a:ext uri="{FF2B5EF4-FFF2-40B4-BE49-F238E27FC236}">
                <a16:creationId xmlns:a16="http://schemas.microsoft.com/office/drawing/2014/main" id="{92562F64-9EDC-4367-5893-805E72BB6E91}"/>
              </a:ext>
            </a:extLst>
          </p:cNvPr>
          <p:cNvGrpSpPr/>
          <p:nvPr/>
        </p:nvGrpSpPr>
        <p:grpSpPr>
          <a:xfrm>
            <a:off x="4180854" y="3838413"/>
            <a:ext cx="2096121" cy="2305050"/>
            <a:chOff x="0" y="0"/>
            <a:chExt cx="3788596" cy="3864796"/>
          </a:xfrm>
        </p:grpSpPr>
        <p:pic>
          <p:nvPicPr>
            <p:cNvPr id="31" name="pasted-movie.png" descr="pasted-movie.png">
              <a:extLst>
                <a:ext uri="{FF2B5EF4-FFF2-40B4-BE49-F238E27FC236}">
                  <a16:creationId xmlns:a16="http://schemas.microsoft.com/office/drawing/2014/main" id="{77DDFDC5-F9B5-463F-2CED-BB31DC285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000" y="88900"/>
              <a:ext cx="3534597" cy="35345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" name="pasted-movie.png" descr="pasted-movie.png">
              <a:extLst>
                <a:ext uri="{FF2B5EF4-FFF2-40B4-BE49-F238E27FC236}">
                  <a16:creationId xmlns:a16="http://schemas.microsoft.com/office/drawing/2014/main" id="{8B27A0DC-48E7-A832-1502-005BBBCF8AD5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788597" cy="3864797"/>
            </a:xfrm>
            <a:prstGeom prst="rect">
              <a:avLst/>
            </a:prstGeom>
            <a:effectLst/>
          </p:spPr>
        </p:pic>
      </p:grpSp>
      <p:sp>
        <p:nvSpPr>
          <p:cNvPr id="33" name="Pictures: DALL-E">
            <a:extLst>
              <a:ext uri="{FF2B5EF4-FFF2-40B4-BE49-F238E27FC236}">
                <a16:creationId xmlns:a16="http://schemas.microsoft.com/office/drawing/2014/main" id="{4A8AB0A6-C581-E11D-5AFE-F050107D0D5A}"/>
              </a:ext>
            </a:extLst>
          </p:cNvPr>
          <p:cNvSpPr txBox="1"/>
          <p:nvPr/>
        </p:nvSpPr>
        <p:spPr>
          <a:xfrm>
            <a:off x="4251119" y="6220339"/>
            <a:ext cx="86177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900" b="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b-NO" dirty="0"/>
              <a:t>Photo: </a:t>
            </a:r>
            <a:r>
              <a:rPr dirty="0"/>
              <a:t>DALL-E</a:t>
            </a:r>
          </a:p>
        </p:txBody>
      </p:sp>
    </p:spTree>
    <p:extLst>
      <p:ext uri="{BB962C8B-B14F-4D97-AF65-F5344CB8AC3E}">
        <p14:creationId xmlns:p14="http://schemas.microsoft.com/office/powerpoint/2010/main" val="3497658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>
            <a:extLst>
              <a:ext uri="{FF2B5EF4-FFF2-40B4-BE49-F238E27FC236}">
                <a16:creationId xmlns:a16="http://schemas.microsoft.com/office/drawing/2014/main" id="{171582C7-2BE4-BB40-78AB-BEA77F8B70C3}"/>
              </a:ext>
            </a:extLst>
          </p:cNvPr>
          <p:cNvSpPr txBox="1"/>
          <p:nvPr/>
        </p:nvSpPr>
        <p:spPr>
          <a:xfrm>
            <a:off x="212942" y="175364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">
            <a:extLst>
              <a:ext uri="{FF2B5EF4-FFF2-40B4-BE49-F238E27FC236}">
                <a16:creationId xmlns:a16="http://schemas.microsoft.com/office/drawing/2014/main" id="{A77BA7B9-34AC-2351-DD35-12EF76BFE9F9}"/>
              </a:ext>
            </a:extLst>
          </p:cNvPr>
          <p:cNvGrpSpPr/>
          <p:nvPr/>
        </p:nvGrpSpPr>
        <p:grpSpPr>
          <a:xfrm>
            <a:off x="851770" y="1666644"/>
            <a:ext cx="3459084" cy="640563"/>
            <a:chOff x="-35992" y="70708"/>
            <a:chExt cx="3746056" cy="628316"/>
          </a:xfrm>
        </p:grpSpPr>
        <p:sp>
          <p:nvSpPr>
            <p:cNvPr id="5" name="Rounded Rectangle">
              <a:extLst>
                <a:ext uri="{FF2B5EF4-FFF2-40B4-BE49-F238E27FC236}">
                  <a16:creationId xmlns:a16="http://schemas.microsoft.com/office/drawing/2014/main" id="{18A90215-6726-97BD-42C8-C7D20C0AFA12}"/>
                </a:ext>
              </a:extLst>
            </p:cNvPr>
            <p:cNvSpPr/>
            <p:nvPr/>
          </p:nvSpPr>
          <p:spPr>
            <a:xfrm>
              <a:off x="-35992" y="70708"/>
              <a:ext cx="370235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2C455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" name="Functional data">
              <a:extLst>
                <a:ext uri="{FF2B5EF4-FFF2-40B4-BE49-F238E27FC236}">
                  <a16:creationId xmlns:a16="http://schemas.microsoft.com/office/drawing/2014/main" id="{73FAEBE4-39BD-6B9D-B12C-31CEB43D5084}"/>
                </a:ext>
              </a:extLst>
            </p:cNvPr>
            <p:cNvSpPr txBox="1"/>
            <p:nvPr/>
          </p:nvSpPr>
          <p:spPr>
            <a:xfrm>
              <a:off x="-3" y="165255"/>
              <a:ext cx="3710067" cy="4627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Functional</a:t>
              </a:r>
              <a:r>
                <a:rPr lang="nb-NO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data</a:t>
              </a:r>
            </a:p>
          </p:txBody>
        </p:sp>
      </p:grp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F07B4702-804F-308F-BAF2-A44F63B81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325" y="1237826"/>
            <a:ext cx="559628" cy="55962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B3F38E14-8B94-4459-2826-9643F8F27FEA}"/>
              </a:ext>
            </a:extLst>
          </p:cNvPr>
          <p:cNvSpPr txBox="1"/>
          <p:nvPr/>
        </p:nvSpPr>
        <p:spPr>
          <a:xfrm>
            <a:off x="851770" y="406829"/>
            <a:ext cx="10197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 err="1">
                <a:latin typeface="Arial Black" panose="020B0A04020102020204" pitchFamily="34" charset="0"/>
              </a:rPr>
              <a:t>Functional</a:t>
            </a:r>
            <a:r>
              <a:rPr lang="nb-NO" sz="4000" dirty="0">
                <a:latin typeface="Arial Black" panose="020B0A04020102020204" pitchFamily="34" charset="0"/>
              </a:rPr>
              <a:t> data</a:t>
            </a:r>
            <a:endParaRPr lang="nb-NO" sz="4000" dirty="0">
              <a:latin typeface="Arial Narrow" panose="020B0606020202030204" pitchFamily="34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F2B2B69D-4C90-3B87-AF20-A149293E51C9}"/>
              </a:ext>
            </a:extLst>
          </p:cNvPr>
          <p:cNvSpPr txBox="1"/>
          <p:nvPr/>
        </p:nvSpPr>
        <p:spPr>
          <a:xfrm>
            <a:off x="763173" y="2462577"/>
            <a:ext cx="45517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Data that is necessary for machines to communicate with each other</a:t>
            </a:r>
          </a:p>
          <a:p>
            <a:endParaRPr lang="en-GB" dirty="0"/>
          </a:p>
          <a:p>
            <a:r>
              <a:rPr lang="en-GB" dirty="0"/>
              <a:t>Functional data allows videos from TikTok to stream smoothly to your mobile phone.</a:t>
            </a:r>
          </a:p>
          <a:p>
            <a:endParaRPr lang="en-GB" dirty="0"/>
          </a:p>
          <a:p>
            <a:r>
              <a:rPr lang="en-GB" sz="1800" b="1" dirty="0"/>
              <a:t>For example</a:t>
            </a:r>
          </a:p>
          <a:p>
            <a:r>
              <a:rPr lang="en-GB" dirty="0"/>
              <a:t>Buffering information and the data packages needed to ensure that the video plays without interruption</a:t>
            </a:r>
            <a:br>
              <a:rPr lang="en-GB" dirty="0"/>
            </a:br>
            <a:br>
              <a:rPr lang="en-GB" dirty="0"/>
            </a:br>
            <a:r>
              <a:rPr lang="en-GB" i="1" dirty="0"/>
              <a:t>Also: </a:t>
            </a:r>
            <a:r>
              <a:rPr lang="en-GB" dirty="0">
                <a:hlinkClick r:id="rId4"/>
              </a:rPr>
              <a:t>IP-</a:t>
            </a:r>
            <a:r>
              <a:rPr lang="en-GB" dirty="0" err="1">
                <a:hlinkClick r:id="rId4"/>
              </a:rPr>
              <a:t>adresse</a:t>
            </a:r>
            <a:endParaRPr lang="en-GB" dirty="0"/>
          </a:p>
        </p:txBody>
      </p:sp>
      <p:grpSp>
        <p:nvGrpSpPr>
          <p:cNvPr id="13" name="pasted-movie.png">
            <a:extLst>
              <a:ext uri="{FF2B5EF4-FFF2-40B4-BE49-F238E27FC236}">
                <a16:creationId xmlns:a16="http://schemas.microsoft.com/office/drawing/2014/main" id="{3D11B7C2-482C-BD73-A263-0F78C8E2FFAA}"/>
              </a:ext>
            </a:extLst>
          </p:cNvPr>
          <p:cNvGrpSpPr/>
          <p:nvPr/>
        </p:nvGrpSpPr>
        <p:grpSpPr>
          <a:xfrm>
            <a:off x="6358881" y="1797454"/>
            <a:ext cx="4140826" cy="4200951"/>
            <a:chOff x="0" y="0"/>
            <a:chExt cx="5247873" cy="5324073"/>
          </a:xfrm>
        </p:grpSpPr>
        <p:pic>
          <p:nvPicPr>
            <p:cNvPr id="14" name="pasted-movie.png" descr="pasted-movie.png">
              <a:extLst>
                <a:ext uri="{FF2B5EF4-FFF2-40B4-BE49-F238E27FC236}">
                  <a16:creationId xmlns:a16="http://schemas.microsoft.com/office/drawing/2014/main" id="{8EEE818E-0D18-FF9A-A48B-C73212447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000" y="88900"/>
              <a:ext cx="4993874" cy="499387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" name="pasted-movie.png" descr="pasted-movie.png">
              <a:extLst>
                <a:ext uri="{FF2B5EF4-FFF2-40B4-BE49-F238E27FC236}">
                  <a16:creationId xmlns:a16="http://schemas.microsoft.com/office/drawing/2014/main" id="{F735C6E6-EEFD-EF50-9DAE-140B27C68A99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5247874" cy="5324074"/>
            </a:xfrm>
            <a:prstGeom prst="rect">
              <a:avLst/>
            </a:prstGeom>
            <a:effectLst/>
          </p:spPr>
        </p:pic>
      </p:grpSp>
      <p:sp>
        <p:nvSpPr>
          <p:cNvPr id="16" name="Pictures: DALL-E">
            <a:extLst>
              <a:ext uri="{FF2B5EF4-FFF2-40B4-BE49-F238E27FC236}">
                <a16:creationId xmlns:a16="http://schemas.microsoft.com/office/drawing/2014/main" id="{09A5AC07-9BDA-A43B-04AB-BE345616D488}"/>
              </a:ext>
            </a:extLst>
          </p:cNvPr>
          <p:cNvSpPr txBox="1"/>
          <p:nvPr/>
        </p:nvSpPr>
        <p:spPr>
          <a:xfrm>
            <a:off x="9399691" y="6021601"/>
            <a:ext cx="848948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900" b="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b-NO" dirty="0" err="1"/>
              <a:t>Bilete</a:t>
            </a:r>
            <a:r>
              <a:rPr dirty="0"/>
              <a:t>: DALL-E</a:t>
            </a:r>
          </a:p>
        </p:txBody>
      </p:sp>
    </p:spTree>
    <p:extLst>
      <p:ext uri="{BB962C8B-B14F-4D97-AF65-F5344CB8AC3E}">
        <p14:creationId xmlns:p14="http://schemas.microsoft.com/office/powerpoint/2010/main" val="1966631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952F3E1C-8297-DAAE-355C-B1354A1E7383}"/>
              </a:ext>
            </a:extLst>
          </p:cNvPr>
          <p:cNvSpPr txBox="1"/>
          <p:nvPr/>
        </p:nvSpPr>
        <p:spPr>
          <a:xfrm>
            <a:off x="212942" y="175364"/>
            <a:ext cx="11711836" cy="6513535"/>
          </a:xfrm>
          <a:prstGeom prst="rect">
            <a:avLst/>
          </a:prstGeom>
          <a:noFill/>
          <a:ln w="38100">
            <a:solidFill>
              <a:srgbClr val="E0628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7155A90-EED3-9849-2D09-AD5585D43F2B}"/>
              </a:ext>
            </a:extLst>
          </p:cNvPr>
          <p:cNvSpPr txBox="1"/>
          <p:nvPr/>
        </p:nvSpPr>
        <p:spPr>
          <a:xfrm>
            <a:off x="851771" y="431881"/>
            <a:ext cx="48043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 </a:t>
            </a:r>
            <a:r>
              <a:rPr lang="nb-NO" sz="4800" dirty="0" err="1">
                <a:latin typeface="Arial Black" panose="020B0A04020102020204" pitchFamily="34" charset="0"/>
              </a:rPr>
              <a:t>Iceberg</a:t>
            </a:r>
            <a:r>
              <a:rPr lang="nb-NO" sz="4800" dirty="0">
                <a:latin typeface="Arial Black" panose="020B0A04020102020204" pitchFamily="34" charset="0"/>
              </a:rPr>
              <a:t> </a:t>
            </a:r>
            <a:endParaRPr lang="nb-NO" sz="4800" dirty="0">
              <a:latin typeface="Arial Narrow" panose="020B0606020202030204" pitchFamily="34" charset="0"/>
            </a:endParaRPr>
          </a:p>
          <a:p>
            <a:r>
              <a:rPr lang="nb-NO" sz="4800" dirty="0">
                <a:latin typeface="Arial Narrow" panose="020B0606020202030204" pitchFamily="34" charset="0"/>
              </a:rPr>
              <a:t>EXAMPLE</a:t>
            </a:r>
          </a:p>
        </p:txBody>
      </p:sp>
      <p:sp>
        <p:nvSpPr>
          <p:cNvPr id="2" name="Functional data">
            <a:extLst>
              <a:ext uri="{FF2B5EF4-FFF2-40B4-BE49-F238E27FC236}">
                <a16:creationId xmlns:a16="http://schemas.microsoft.com/office/drawing/2014/main" id="{BB3BCB16-148B-C146-AA00-A1BEBA6B79DB}"/>
              </a:ext>
            </a:extLst>
          </p:cNvPr>
          <p:cNvSpPr txBox="1"/>
          <p:nvPr/>
        </p:nvSpPr>
        <p:spPr>
          <a:xfrm>
            <a:off x="10084252" y="1262878"/>
            <a:ext cx="1690035" cy="8691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r>
              <a:rPr lang="nb-NO" sz="4000" dirty="0"/>
              <a:t>?</a:t>
            </a:r>
            <a:endParaRPr sz="4000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DD7AC03-3957-D6D8-7518-1BE775722305}"/>
              </a:ext>
            </a:extLst>
          </p:cNvPr>
          <p:cNvSpPr/>
          <p:nvPr/>
        </p:nvSpPr>
        <p:spPr>
          <a:xfrm>
            <a:off x="8054533" y="5765823"/>
            <a:ext cx="3747837" cy="788069"/>
          </a:xfrm>
          <a:prstGeom prst="rect">
            <a:avLst/>
          </a:prstGeom>
          <a:solidFill>
            <a:srgbClr val="FFFFFF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0" marR="0" indent="0" algn="l" defTabSz="9091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4D199056-FF13-1FF3-94D5-93048A94EC2B}"/>
              </a:ext>
            </a:extLst>
          </p:cNvPr>
          <p:cNvGrpSpPr/>
          <p:nvPr/>
        </p:nvGrpSpPr>
        <p:grpSpPr>
          <a:xfrm>
            <a:off x="650365" y="2350579"/>
            <a:ext cx="11152004" cy="4105286"/>
            <a:chOff x="571500" y="2473149"/>
            <a:chExt cx="11152004" cy="4105286"/>
          </a:xfrm>
        </p:grpSpPr>
        <p:pic>
          <p:nvPicPr>
            <p:cNvPr id="7" name="Bilde 6">
              <a:extLst>
                <a:ext uri="{FF2B5EF4-FFF2-40B4-BE49-F238E27FC236}">
                  <a16:creationId xmlns:a16="http://schemas.microsoft.com/office/drawing/2014/main" id="{FD95E0A9-0EB5-889B-BEFE-7F30B62B1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1500" y="2702437"/>
              <a:ext cx="11049000" cy="3757173"/>
            </a:xfrm>
            <a:prstGeom prst="rect">
              <a:avLst/>
            </a:prstGeom>
          </p:spPr>
        </p:pic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9C94DD16-0C63-1DC9-C366-EE24DFC191F8}"/>
                </a:ext>
              </a:extLst>
            </p:cNvPr>
            <p:cNvSpPr/>
            <p:nvPr/>
          </p:nvSpPr>
          <p:spPr>
            <a:xfrm>
              <a:off x="7975667" y="5790366"/>
              <a:ext cx="3747837" cy="788069"/>
            </a:xfrm>
            <a:prstGeom prst="rect">
              <a:avLst/>
            </a:prstGeom>
            <a:solidFill>
              <a:srgbClr val="FFFFFF"/>
            </a:solidFill>
            <a:ln w="508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1600" tIns="101600" rIns="101600" bIns="101600" numCol="1" spcCol="38100" rtlCol="0" anchor="ctr">
              <a:spAutoFit/>
            </a:bodyPr>
            <a:lstStyle/>
            <a:p>
              <a:pPr marL="0" marR="0" indent="0" algn="l" defTabSz="909134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3600" b="0" i="0" u="none" strike="noStrike" cap="none" spc="0" normalizeH="0" baseline="0"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C6533259-268B-A226-F4E2-C33AEE868DD1}"/>
                </a:ext>
              </a:extLst>
            </p:cNvPr>
            <p:cNvSpPr/>
            <p:nvPr/>
          </p:nvSpPr>
          <p:spPr>
            <a:xfrm>
              <a:off x="6863355" y="2473149"/>
              <a:ext cx="2346254" cy="423742"/>
            </a:xfrm>
            <a:prstGeom prst="rect">
              <a:avLst/>
            </a:prstGeom>
            <a:solidFill>
              <a:srgbClr val="FFFFFF"/>
            </a:solidFill>
            <a:ln w="508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1600" tIns="101600" rIns="101600" bIns="101600" numCol="1" spcCol="38100" rtlCol="0" anchor="ctr">
              <a:spAutoFit/>
            </a:bodyPr>
            <a:lstStyle/>
            <a:p>
              <a:pPr marL="0" marR="0" indent="0" algn="l" defTabSz="909134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3600" b="0" i="0" u="none" strike="noStrike" cap="none" spc="0" normalizeH="0" baseline="0"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pic>
        <p:nvPicPr>
          <p:cNvPr id="13" name="Bilde 12">
            <a:extLst>
              <a:ext uri="{FF2B5EF4-FFF2-40B4-BE49-F238E27FC236}">
                <a16:creationId xmlns:a16="http://schemas.microsoft.com/office/drawing/2014/main" id="{71E245CC-FB40-B33E-B426-6F28DEFC2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0367" y="345226"/>
            <a:ext cx="1538379" cy="2082659"/>
          </a:xfrm>
          <a:prstGeom prst="rect">
            <a:avLst/>
          </a:prstGeom>
          <a:ln>
            <a:solidFill>
              <a:srgbClr val="2C455F"/>
            </a:solidFill>
          </a:ln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54F2E3A0-9B11-1346-C8B6-7366CD91D6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372" y="361299"/>
            <a:ext cx="1745795" cy="2363459"/>
          </a:xfrm>
          <a:prstGeom prst="rect">
            <a:avLst/>
          </a:prstGeom>
          <a:ln>
            <a:solidFill>
              <a:srgbClr val="2C455F"/>
            </a:solidFill>
          </a:ln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E13A3120-4F40-56B0-EDE0-4AD66D78A029}"/>
              </a:ext>
            </a:extLst>
          </p:cNvPr>
          <p:cNvSpPr/>
          <p:nvPr/>
        </p:nvSpPr>
        <p:spPr>
          <a:xfrm>
            <a:off x="7692983" y="2136260"/>
            <a:ext cx="2086991" cy="6857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390389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C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14044ABA-98A7-CFDB-6454-E2017FA0E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696" y="180033"/>
            <a:ext cx="5189432" cy="679132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6AF71E6A-461B-627A-78B7-960D8D7DA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724" y="6271674"/>
            <a:ext cx="1066301" cy="43733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Group">
            <a:extLst>
              <a:ext uri="{FF2B5EF4-FFF2-40B4-BE49-F238E27FC236}">
                <a16:creationId xmlns:a16="http://schemas.microsoft.com/office/drawing/2014/main" id="{E2D20C23-B3E3-E716-57C1-878F01062F68}"/>
              </a:ext>
            </a:extLst>
          </p:cNvPr>
          <p:cNvGrpSpPr/>
          <p:nvPr/>
        </p:nvGrpSpPr>
        <p:grpSpPr>
          <a:xfrm>
            <a:off x="4796902" y="541720"/>
            <a:ext cx="2469851" cy="484737"/>
            <a:chOff x="0" y="0"/>
            <a:chExt cx="3534596" cy="628315"/>
          </a:xfrm>
        </p:grpSpPr>
        <p:sp>
          <p:nvSpPr>
            <p:cNvPr id="7" name="Rounded Rectangle">
              <a:extLst>
                <a:ext uri="{FF2B5EF4-FFF2-40B4-BE49-F238E27FC236}">
                  <a16:creationId xmlns:a16="http://schemas.microsoft.com/office/drawing/2014/main" id="{9F9DC460-ACCF-5E3F-AAF3-979111FBDEFE}"/>
                </a:ext>
              </a:extLst>
            </p:cNvPr>
            <p:cNvSpPr/>
            <p:nvPr/>
          </p:nvSpPr>
          <p:spPr>
            <a:xfrm>
              <a:off x="3857" y="0"/>
              <a:ext cx="352688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41A4A6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" name="Human-created data">
              <a:extLst>
                <a:ext uri="{FF2B5EF4-FFF2-40B4-BE49-F238E27FC236}">
                  <a16:creationId xmlns:a16="http://schemas.microsoft.com/office/drawing/2014/main" id="{EF3FA595-F26B-292C-3F72-073CEACED8AC}"/>
                </a:ext>
              </a:extLst>
            </p:cNvPr>
            <p:cNvSpPr txBox="1"/>
            <p:nvPr/>
          </p:nvSpPr>
          <p:spPr>
            <a:xfrm>
              <a:off x="0" y="82779"/>
              <a:ext cx="353459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dirty="0"/>
                <a:t>Human-</a:t>
              </a:r>
              <a:r>
                <a:rPr lang="nb-NO" dirty="0" err="1"/>
                <a:t>created</a:t>
              </a:r>
              <a:r>
                <a:rPr lang="nb-NO" dirty="0"/>
                <a:t> data</a:t>
              </a:r>
              <a:endParaRPr dirty="0"/>
            </a:p>
          </p:txBody>
        </p:sp>
      </p:grp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E7E701CB-C352-1EC0-CF51-D4A08DB24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820" y="180033"/>
            <a:ext cx="429953" cy="4299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" name="Group">
            <a:extLst>
              <a:ext uri="{FF2B5EF4-FFF2-40B4-BE49-F238E27FC236}">
                <a16:creationId xmlns:a16="http://schemas.microsoft.com/office/drawing/2014/main" id="{46A87EB2-573E-5636-7942-BF58BF154C04}"/>
              </a:ext>
            </a:extLst>
          </p:cNvPr>
          <p:cNvGrpSpPr/>
          <p:nvPr/>
        </p:nvGrpSpPr>
        <p:grpSpPr>
          <a:xfrm>
            <a:off x="3115709" y="1912908"/>
            <a:ext cx="2469851" cy="484736"/>
            <a:chOff x="0" y="0"/>
            <a:chExt cx="3534596" cy="628315"/>
          </a:xfrm>
        </p:grpSpPr>
        <p:sp>
          <p:nvSpPr>
            <p:cNvPr id="11" name="Rounded Rectangle">
              <a:extLst>
                <a:ext uri="{FF2B5EF4-FFF2-40B4-BE49-F238E27FC236}">
                  <a16:creationId xmlns:a16="http://schemas.microsoft.com/office/drawing/2014/main" id="{F9426C18-1204-CC93-8781-2E8E6ED85858}"/>
                </a:ext>
              </a:extLst>
            </p:cNvPr>
            <p:cNvSpPr/>
            <p:nvPr/>
          </p:nvSpPr>
          <p:spPr>
            <a:xfrm>
              <a:off x="3857" y="0"/>
              <a:ext cx="352688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308EB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" name="Raw data: Content">
              <a:extLst>
                <a:ext uri="{FF2B5EF4-FFF2-40B4-BE49-F238E27FC236}">
                  <a16:creationId xmlns:a16="http://schemas.microsoft.com/office/drawing/2014/main" id="{2C761C43-9C9F-C65A-963F-1358257EB488}"/>
                </a:ext>
              </a:extLst>
            </p:cNvPr>
            <p:cNvSpPr txBox="1"/>
            <p:nvPr/>
          </p:nvSpPr>
          <p:spPr>
            <a:xfrm>
              <a:off x="0" y="82779"/>
              <a:ext cx="353459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dirty="0" err="1"/>
                <a:t>Raw</a:t>
              </a:r>
              <a:r>
                <a:rPr lang="nb-NO" dirty="0"/>
                <a:t> data</a:t>
              </a:r>
              <a:r>
                <a:rPr dirty="0"/>
                <a:t>: </a:t>
              </a:r>
              <a:r>
                <a:rPr lang="nb-NO" dirty="0"/>
                <a:t>Content</a:t>
              </a:r>
              <a:endParaRPr dirty="0"/>
            </a:p>
          </p:txBody>
        </p:sp>
      </p:grpSp>
      <p:grpSp>
        <p:nvGrpSpPr>
          <p:cNvPr id="13" name="Group">
            <a:extLst>
              <a:ext uri="{FF2B5EF4-FFF2-40B4-BE49-F238E27FC236}">
                <a16:creationId xmlns:a16="http://schemas.microsoft.com/office/drawing/2014/main" id="{BFB49B52-A5D6-7E14-AF5F-3ECFCCD3317F}"/>
              </a:ext>
            </a:extLst>
          </p:cNvPr>
          <p:cNvGrpSpPr/>
          <p:nvPr/>
        </p:nvGrpSpPr>
        <p:grpSpPr>
          <a:xfrm>
            <a:off x="3153355" y="3989589"/>
            <a:ext cx="2469851" cy="484737"/>
            <a:chOff x="0" y="0"/>
            <a:chExt cx="3534596" cy="628315"/>
          </a:xfrm>
        </p:grpSpPr>
        <p:sp>
          <p:nvSpPr>
            <p:cNvPr id="14" name="Rounded Rectangle">
              <a:extLst>
                <a:ext uri="{FF2B5EF4-FFF2-40B4-BE49-F238E27FC236}">
                  <a16:creationId xmlns:a16="http://schemas.microsoft.com/office/drawing/2014/main" id="{9D0B700C-C8EA-1541-41D4-7FED78E1895D}"/>
                </a:ext>
              </a:extLst>
            </p:cNvPr>
            <p:cNvSpPr/>
            <p:nvPr/>
          </p:nvSpPr>
          <p:spPr>
            <a:xfrm>
              <a:off x="3857" y="0"/>
              <a:ext cx="352688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308EB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" name="Raw data: Sensor">
              <a:extLst>
                <a:ext uri="{FF2B5EF4-FFF2-40B4-BE49-F238E27FC236}">
                  <a16:creationId xmlns:a16="http://schemas.microsoft.com/office/drawing/2014/main" id="{5C631262-B87C-4FF6-B4C9-A799128ADDED}"/>
                </a:ext>
              </a:extLst>
            </p:cNvPr>
            <p:cNvSpPr txBox="1"/>
            <p:nvPr/>
          </p:nvSpPr>
          <p:spPr>
            <a:xfrm>
              <a:off x="0" y="82779"/>
              <a:ext cx="353459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dirty="0" err="1"/>
                <a:t>Raw</a:t>
              </a:r>
              <a:r>
                <a:rPr lang="nb-NO" dirty="0"/>
                <a:t> data</a:t>
              </a:r>
              <a:r>
                <a:rPr dirty="0"/>
                <a:t>: Sensor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C4FF4AF0-B00A-CC14-4254-05697AD07ABB}"/>
              </a:ext>
            </a:extLst>
          </p:cNvPr>
          <p:cNvGrpSpPr/>
          <p:nvPr/>
        </p:nvGrpSpPr>
        <p:grpSpPr>
          <a:xfrm>
            <a:off x="6881683" y="2155276"/>
            <a:ext cx="2592464" cy="484736"/>
            <a:chOff x="0" y="0"/>
            <a:chExt cx="3710066" cy="628315"/>
          </a:xfrm>
        </p:grpSpPr>
        <p:sp>
          <p:nvSpPr>
            <p:cNvPr id="17" name="Rounded Rectangle">
              <a:extLst>
                <a:ext uri="{FF2B5EF4-FFF2-40B4-BE49-F238E27FC236}">
                  <a16:creationId xmlns:a16="http://schemas.microsoft.com/office/drawing/2014/main" id="{0CB82D35-E659-F7C3-42E4-EE7F5EBDAB8C}"/>
                </a:ext>
              </a:extLst>
            </p:cNvPr>
            <p:cNvSpPr/>
            <p:nvPr/>
          </p:nvSpPr>
          <p:spPr>
            <a:xfrm>
              <a:off x="3857" y="0"/>
              <a:ext cx="3702353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356997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" name="Analytical data: Visible">
              <a:extLst>
                <a:ext uri="{FF2B5EF4-FFF2-40B4-BE49-F238E27FC236}">
                  <a16:creationId xmlns:a16="http://schemas.microsoft.com/office/drawing/2014/main" id="{78FBAB85-0783-2821-5273-82235059C1DB}"/>
                </a:ext>
              </a:extLst>
            </p:cNvPr>
            <p:cNvSpPr txBox="1"/>
            <p:nvPr/>
          </p:nvSpPr>
          <p:spPr>
            <a:xfrm>
              <a:off x="0" y="82779"/>
              <a:ext cx="371006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dirty="0" err="1"/>
                <a:t>Analytical</a:t>
              </a:r>
              <a:r>
                <a:rPr lang="nb-NO" dirty="0"/>
                <a:t> data: Visible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54BC685F-0B39-F826-0438-48E79380F18D}"/>
              </a:ext>
            </a:extLst>
          </p:cNvPr>
          <p:cNvGrpSpPr/>
          <p:nvPr/>
        </p:nvGrpSpPr>
        <p:grpSpPr>
          <a:xfrm>
            <a:off x="6878988" y="4281852"/>
            <a:ext cx="2592464" cy="484736"/>
            <a:chOff x="0" y="0"/>
            <a:chExt cx="3710066" cy="628315"/>
          </a:xfrm>
        </p:grpSpPr>
        <p:sp>
          <p:nvSpPr>
            <p:cNvPr id="20" name="Rounded Rectangle">
              <a:extLst>
                <a:ext uri="{FF2B5EF4-FFF2-40B4-BE49-F238E27FC236}">
                  <a16:creationId xmlns:a16="http://schemas.microsoft.com/office/drawing/2014/main" id="{4A5C6ED7-9DEF-F881-AE45-7A6078D79C6B}"/>
                </a:ext>
              </a:extLst>
            </p:cNvPr>
            <p:cNvSpPr/>
            <p:nvPr/>
          </p:nvSpPr>
          <p:spPr>
            <a:xfrm>
              <a:off x="3857" y="0"/>
              <a:ext cx="3702353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356997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" name="Analytical data: invisible">
              <a:extLst>
                <a:ext uri="{FF2B5EF4-FFF2-40B4-BE49-F238E27FC236}">
                  <a16:creationId xmlns:a16="http://schemas.microsoft.com/office/drawing/2014/main" id="{846D844C-C5EF-27E3-4A4D-093B219D14DD}"/>
                </a:ext>
              </a:extLst>
            </p:cNvPr>
            <p:cNvSpPr txBox="1"/>
            <p:nvPr/>
          </p:nvSpPr>
          <p:spPr>
            <a:xfrm>
              <a:off x="0" y="82779"/>
              <a:ext cx="371006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r>
                <a:rPr lang="nb-NO" dirty="0" err="1"/>
                <a:t>Analytical</a:t>
              </a:r>
              <a:r>
                <a:rPr lang="nb-NO" dirty="0"/>
                <a:t> data: Invisible</a:t>
              </a:r>
            </a:p>
            <a:p>
              <a:endParaRPr dirty="0"/>
            </a:p>
          </p:txBody>
        </p:sp>
      </p:grpSp>
      <p:grpSp>
        <p:nvGrpSpPr>
          <p:cNvPr id="22" name="Group">
            <a:extLst>
              <a:ext uri="{FF2B5EF4-FFF2-40B4-BE49-F238E27FC236}">
                <a16:creationId xmlns:a16="http://schemas.microsoft.com/office/drawing/2014/main" id="{CB3C8571-E043-7782-B88E-7D3BA612B8EC}"/>
              </a:ext>
            </a:extLst>
          </p:cNvPr>
          <p:cNvGrpSpPr/>
          <p:nvPr/>
        </p:nvGrpSpPr>
        <p:grpSpPr>
          <a:xfrm>
            <a:off x="4854391" y="5581806"/>
            <a:ext cx="2617613" cy="484737"/>
            <a:chOff x="-35992" y="70708"/>
            <a:chExt cx="3746056" cy="628316"/>
          </a:xfrm>
        </p:grpSpPr>
        <p:sp>
          <p:nvSpPr>
            <p:cNvPr id="23" name="Rounded Rectangle">
              <a:extLst>
                <a:ext uri="{FF2B5EF4-FFF2-40B4-BE49-F238E27FC236}">
                  <a16:creationId xmlns:a16="http://schemas.microsoft.com/office/drawing/2014/main" id="{3C4CD3F4-43B5-DB11-E505-E931FDB3932A}"/>
                </a:ext>
              </a:extLst>
            </p:cNvPr>
            <p:cNvSpPr/>
            <p:nvPr/>
          </p:nvSpPr>
          <p:spPr>
            <a:xfrm>
              <a:off x="-35992" y="70708"/>
              <a:ext cx="370235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2C455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" name="Functional data">
              <a:extLst>
                <a:ext uri="{FF2B5EF4-FFF2-40B4-BE49-F238E27FC236}">
                  <a16:creationId xmlns:a16="http://schemas.microsoft.com/office/drawing/2014/main" id="{C49CE8B3-828E-7EBF-E102-5A6FA25BB8FD}"/>
                </a:ext>
              </a:extLst>
            </p:cNvPr>
            <p:cNvSpPr txBox="1"/>
            <p:nvPr/>
          </p:nvSpPr>
          <p:spPr>
            <a:xfrm>
              <a:off x="-3" y="165255"/>
              <a:ext cx="3710067" cy="4627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dirty="0" err="1"/>
                <a:t>Functional</a:t>
              </a:r>
              <a:r>
                <a:rPr dirty="0"/>
                <a:t> data</a:t>
              </a:r>
            </a:p>
          </p:txBody>
        </p:sp>
      </p:grpSp>
      <p:pic>
        <p:nvPicPr>
          <p:cNvPr id="25" name="Image" descr="Image">
            <a:extLst>
              <a:ext uri="{FF2B5EF4-FFF2-40B4-BE49-F238E27FC236}">
                <a16:creationId xmlns:a16="http://schemas.microsoft.com/office/drawing/2014/main" id="{23FCD5B9-537C-A236-758E-C1551DAE70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5657" y="1545817"/>
            <a:ext cx="429953" cy="429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" descr="Image">
            <a:extLst>
              <a:ext uri="{FF2B5EF4-FFF2-40B4-BE49-F238E27FC236}">
                <a16:creationId xmlns:a16="http://schemas.microsoft.com/office/drawing/2014/main" id="{1CB9745E-07A8-B1EB-4E9E-D5BC7A9AEB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2938" y="1789186"/>
            <a:ext cx="429953" cy="429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Image" descr="Image">
            <a:extLst>
              <a:ext uri="{FF2B5EF4-FFF2-40B4-BE49-F238E27FC236}">
                <a16:creationId xmlns:a16="http://schemas.microsoft.com/office/drawing/2014/main" id="{06091554-57B9-80C6-3DC7-9CC139B64C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0243" y="3928982"/>
            <a:ext cx="429953" cy="429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Image" descr="Image">
            <a:extLst>
              <a:ext uri="{FF2B5EF4-FFF2-40B4-BE49-F238E27FC236}">
                <a16:creationId xmlns:a16="http://schemas.microsoft.com/office/drawing/2014/main" id="{BCD1101E-BB38-337B-5DFB-FFFC108910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5997" y="3615672"/>
            <a:ext cx="429953" cy="429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Image" descr="Image">
            <a:extLst>
              <a:ext uri="{FF2B5EF4-FFF2-40B4-BE49-F238E27FC236}">
                <a16:creationId xmlns:a16="http://schemas.microsoft.com/office/drawing/2014/main" id="{ECE2F810-036E-06BE-9E7A-E4D1693721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0796" y="5192098"/>
            <a:ext cx="429953" cy="429953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TekstSylinder 32">
            <a:extLst>
              <a:ext uri="{FF2B5EF4-FFF2-40B4-BE49-F238E27FC236}">
                <a16:creationId xmlns:a16="http://schemas.microsoft.com/office/drawing/2014/main" id="{7845E452-C90C-EB12-144D-F46E615E50FB}"/>
              </a:ext>
            </a:extLst>
          </p:cNvPr>
          <p:cNvSpPr txBox="1"/>
          <p:nvPr/>
        </p:nvSpPr>
        <p:spPr>
          <a:xfrm>
            <a:off x="1062788" y="5395866"/>
            <a:ext cx="1257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Invisible </a:t>
            </a:r>
            <a:r>
              <a:rPr lang="nb-NO" sz="1800" b="1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nb-NO" dirty="0"/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ECDDCCD6-9809-69FF-2656-861B39E75069}"/>
              </a:ext>
            </a:extLst>
          </p:cNvPr>
          <p:cNvSpPr txBox="1"/>
          <p:nvPr/>
        </p:nvSpPr>
        <p:spPr>
          <a:xfrm>
            <a:off x="1062788" y="460922"/>
            <a:ext cx="1257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b="1" dirty="0">
                <a:latin typeface="Arial" panose="020B0604020202020204" pitchFamily="34" charset="0"/>
                <a:cs typeface="Arial" panose="020B0604020202020204" pitchFamily="34" charset="0"/>
              </a:rPr>
              <a:t>Visible</a:t>
            </a:r>
          </a:p>
          <a:p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nb-NO" dirty="0"/>
          </a:p>
        </p:txBody>
      </p:sp>
      <p:cxnSp>
        <p:nvCxnSpPr>
          <p:cNvPr id="36" name="Rett pilkobling 35">
            <a:extLst>
              <a:ext uri="{FF2B5EF4-FFF2-40B4-BE49-F238E27FC236}">
                <a16:creationId xmlns:a16="http://schemas.microsoft.com/office/drawing/2014/main" id="{CD41DDAA-3CFB-6EB4-568B-2C4E8E05F1B5}"/>
              </a:ext>
            </a:extLst>
          </p:cNvPr>
          <p:cNvCxnSpPr>
            <a:stCxn id="34" idx="2"/>
            <a:endCxn id="33" idx="0"/>
          </p:cNvCxnSpPr>
          <p:nvPr/>
        </p:nvCxnSpPr>
        <p:spPr>
          <a:xfrm>
            <a:off x="1691438" y="1107253"/>
            <a:ext cx="0" cy="42886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09D05AC9-2052-D4D8-76E0-85BBFDC73218}"/>
              </a:ext>
            </a:extLst>
          </p:cNvPr>
          <p:cNvSpPr txBox="1"/>
          <p:nvPr/>
        </p:nvSpPr>
        <p:spPr>
          <a:xfrm>
            <a:off x="7813964" y="357745"/>
            <a:ext cx="37874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4000" dirty="0">
                <a:latin typeface="Arial Black" panose="020B0A04020102020204" pitchFamily="34" charset="0"/>
              </a:rPr>
              <a:t>Data </a:t>
            </a:r>
            <a:r>
              <a:rPr lang="nb-NO" sz="4000" dirty="0" err="1">
                <a:latin typeface="Arial Black" panose="020B0A04020102020204" pitchFamily="34" charset="0"/>
              </a:rPr>
              <a:t>Iceberg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750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BC2B962B-2277-828D-85E6-2A8EFBA8D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9" y="0"/>
            <a:ext cx="1519979" cy="6857999"/>
          </a:xfrm>
          <a:prstGeom prst="rect">
            <a:avLst/>
          </a:prstGeom>
        </p:spPr>
      </p:pic>
      <p:pic>
        <p:nvPicPr>
          <p:cNvPr id="17" name="Isfjell-kort@2x.png" descr="Isfjell-kort@2x.png">
            <a:extLst>
              <a:ext uri="{FF2B5EF4-FFF2-40B4-BE49-F238E27FC236}">
                <a16:creationId xmlns:a16="http://schemas.microsoft.com/office/drawing/2014/main" id="{071FBAA7-C652-8E03-B125-89A71CF1D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235" y="2163990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18" name="Isfjell-kort@2x.png" descr="Isfjell-kort@2x.png">
            <a:extLst>
              <a:ext uri="{FF2B5EF4-FFF2-40B4-BE49-F238E27FC236}">
                <a16:creationId xmlns:a16="http://schemas.microsoft.com/office/drawing/2014/main" id="{0DD86EE4-2291-BBBA-1AEE-BEECFE398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347" y="2152650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19" name="Isfjell-kort@2x.png" descr="Isfjell-kort@2x.png">
            <a:extLst>
              <a:ext uri="{FF2B5EF4-FFF2-40B4-BE49-F238E27FC236}">
                <a16:creationId xmlns:a16="http://schemas.microsoft.com/office/drawing/2014/main" id="{8E1BF8CB-DF07-FC3C-E723-3D8403EDD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459" y="2163990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0" name="Isfjell-kort@2x.png" descr="Isfjell-kort@2x.png">
            <a:extLst>
              <a:ext uri="{FF2B5EF4-FFF2-40B4-BE49-F238E27FC236}">
                <a16:creationId xmlns:a16="http://schemas.microsoft.com/office/drawing/2014/main" id="{E240732F-C59D-614A-9C0A-277A94E1B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235" y="2646235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1" name="Isfjell-kort@2x.png" descr="Isfjell-kort@2x.png">
            <a:extLst>
              <a:ext uri="{FF2B5EF4-FFF2-40B4-BE49-F238E27FC236}">
                <a16:creationId xmlns:a16="http://schemas.microsoft.com/office/drawing/2014/main" id="{3A7953F4-64E1-E108-5CFC-DDBA7471B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347" y="2634895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2" name="Isfjell-kort@2x.png" descr="Isfjell-kort@2x.png">
            <a:extLst>
              <a:ext uri="{FF2B5EF4-FFF2-40B4-BE49-F238E27FC236}">
                <a16:creationId xmlns:a16="http://schemas.microsoft.com/office/drawing/2014/main" id="{9BA47C69-B587-2F7C-7A98-B71013E32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459" y="2646235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3" name="Isfjell-kort@2x.png" descr="Isfjell-kort@2x.png">
            <a:extLst>
              <a:ext uri="{FF2B5EF4-FFF2-40B4-BE49-F238E27FC236}">
                <a16:creationId xmlns:a16="http://schemas.microsoft.com/office/drawing/2014/main" id="{DAF98E9A-24FE-AC02-0B11-44C27B73D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235" y="3142323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4" name="Isfjell-kort@2x.png" descr="Isfjell-kort@2x.png">
            <a:extLst>
              <a:ext uri="{FF2B5EF4-FFF2-40B4-BE49-F238E27FC236}">
                <a16:creationId xmlns:a16="http://schemas.microsoft.com/office/drawing/2014/main" id="{066A86CD-5330-5743-EFF5-C145BFFC2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347" y="3130983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5" name="Isfjell-kort@2x.png" descr="Isfjell-kort@2x.png">
            <a:extLst>
              <a:ext uri="{FF2B5EF4-FFF2-40B4-BE49-F238E27FC236}">
                <a16:creationId xmlns:a16="http://schemas.microsoft.com/office/drawing/2014/main" id="{FD672BAA-EA9E-391F-8DD8-5F9CBC717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459" y="3142323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6" name="Isfjell-kort@2x.png" descr="Isfjell-kort@2x.png">
            <a:extLst>
              <a:ext uri="{FF2B5EF4-FFF2-40B4-BE49-F238E27FC236}">
                <a16:creationId xmlns:a16="http://schemas.microsoft.com/office/drawing/2014/main" id="{2B32A1A7-B0F8-2D12-C51F-5E6B51625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235" y="3620527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7" name="Isfjell-kort@2x.png" descr="Isfjell-kort@2x.png">
            <a:extLst>
              <a:ext uri="{FF2B5EF4-FFF2-40B4-BE49-F238E27FC236}">
                <a16:creationId xmlns:a16="http://schemas.microsoft.com/office/drawing/2014/main" id="{640C9902-D6CD-56E8-E45E-CEDA3F983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347" y="3609187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8" name="Isfjell-kort@2x.png" descr="Isfjell-kort@2x.png">
            <a:extLst>
              <a:ext uri="{FF2B5EF4-FFF2-40B4-BE49-F238E27FC236}">
                <a16:creationId xmlns:a16="http://schemas.microsoft.com/office/drawing/2014/main" id="{77C2C450-C2B6-065B-4415-29312930B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459" y="3620527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9" name="Isfjell-kort@2x.png" descr="Isfjell-kort@2x.png">
            <a:extLst>
              <a:ext uri="{FF2B5EF4-FFF2-40B4-BE49-F238E27FC236}">
                <a16:creationId xmlns:a16="http://schemas.microsoft.com/office/drawing/2014/main" id="{FD74841C-0AEF-DD9C-001B-9ECF5448A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5482" y="4045417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0" name="Isfjell-kort@2x.png" descr="Isfjell-kort@2x.png">
            <a:extLst>
              <a:ext uri="{FF2B5EF4-FFF2-40B4-BE49-F238E27FC236}">
                <a16:creationId xmlns:a16="http://schemas.microsoft.com/office/drawing/2014/main" id="{6234A7F8-765E-D993-5113-8A5C72693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7571" y="2653789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1" name="Isfjell-kort@2x.png" descr="Isfjell-kort@2x.png">
            <a:extLst>
              <a:ext uri="{FF2B5EF4-FFF2-40B4-BE49-F238E27FC236}">
                <a16:creationId xmlns:a16="http://schemas.microsoft.com/office/drawing/2014/main" id="{05EC119C-A4CE-C390-711A-AA8B695C5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047" y="3607090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2" name="Isfjell-kort@2x.png" descr="Isfjell-kort@2x.png">
            <a:extLst>
              <a:ext uri="{FF2B5EF4-FFF2-40B4-BE49-F238E27FC236}">
                <a16:creationId xmlns:a16="http://schemas.microsoft.com/office/drawing/2014/main" id="{D52AECF1-98A4-81A1-8AAA-EC3EDA850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692" y="2634894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3" name="Isfjell-kort@2x.png" descr="Isfjell-kort@2x.png">
            <a:extLst>
              <a:ext uri="{FF2B5EF4-FFF2-40B4-BE49-F238E27FC236}">
                <a16:creationId xmlns:a16="http://schemas.microsoft.com/office/drawing/2014/main" id="{32BA939B-12D4-3B49-612D-B7B9DDAF4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046" y="3108770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4" name="Isfjell-kort@2x.png" descr="Isfjell-kort@2x.png">
            <a:extLst>
              <a:ext uri="{FF2B5EF4-FFF2-40B4-BE49-F238E27FC236}">
                <a16:creationId xmlns:a16="http://schemas.microsoft.com/office/drawing/2014/main" id="{1997F6B1-9BD4-3A13-5978-605F62CD8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9650" y="4032625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5" name="Isfjell-kort@2x.png" descr="Isfjell-kort@2x.png">
            <a:extLst>
              <a:ext uri="{FF2B5EF4-FFF2-40B4-BE49-F238E27FC236}">
                <a16:creationId xmlns:a16="http://schemas.microsoft.com/office/drawing/2014/main" id="{C6BADC3D-D24B-78F1-C36B-C0C1CBD0E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3076" y="3158127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6" name="Isfjell-kort@2x.png" descr="Isfjell-kort@2x.png">
            <a:extLst>
              <a:ext uri="{FF2B5EF4-FFF2-40B4-BE49-F238E27FC236}">
                <a16:creationId xmlns:a16="http://schemas.microsoft.com/office/drawing/2014/main" id="{B884675F-07C9-C319-3B24-3E928AAB5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234" y="4045417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7" name="Isfjell-kort@2x.png" descr="Isfjell-kort@2x.png">
            <a:extLst>
              <a:ext uri="{FF2B5EF4-FFF2-40B4-BE49-F238E27FC236}">
                <a16:creationId xmlns:a16="http://schemas.microsoft.com/office/drawing/2014/main" id="{C4CCEFDF-63E5-596F-6096-47EE64389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373" y="2161024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8" name="Isfjell-kort@2x.png" descr="Isfjell-kort@2x.png">
            <a:extLst>
              <a:ext uri="{FF2B5EF4-FFF2-40B4-BE49-F238E27FC236}">
                <a16:creationId xmlns:a16="http://schemas.microsoft.com/office/drawing/2014/main" id="{C9677F68-3AA6-4871-7875-5C9B5CFA5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6837" y="2165442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sp>
        <p:nvSpPr>
          <p:cNvPr id="39" name="TekstSylinder 38">
            <a:extLst>
              <a:ext uri="{FF2B5EF4-FFF2-40B4-BE49-F238E27FC236}">
                <a16:creationId xmlns:a16="http://schemas.microsoft.com/office/drawing/2014/main" id="{2DC7426D-D95F-1AEC-584B-B3D7E36F1795}"/>
              </a:ext>
            </a:extLst>
          </p:cNvPr>
          <p:cNvSpPr txBox="1"/>
          <p:nvPr/>
        </p:nvSpPr>
        <p:spPr>
          <a:xfrm>
            <a:off x="8934535" y="6428100"/>
            <a:ext cx="3133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600" dirty="0">
                <a:latin typeface="+mj-lt"/>
              </a:rPr>
              <a:t>Setup for 4 </a:t>
            </a:r>
            <a:r>
              <a:rPr lang="nn-NO" sz="1600" dirty="0" err="1">
                <a:latin typeface="+mj-lt"/>
              </a:rPr>
              <a:t>players</a:t>
            </a:r>
            <a:r>
              <a:rPr lang="nn-NO" sz="1600" dirty="0">
                <a:latin typeface="+mj-lt"/>
              </a:rPr>
              <a:t> 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AC24D355-C46B-776D-F035-D79327954DE4}"/>
              </a:ext>
            </a:extLst>
          </p:cNvPr>
          <p:cNvSpPr/>
          <p:nvPr/>
        </p:nvSpPr>
        <p:spPr>
          <a:xfrm>
            <a:off x="0" y="2314575"/>
            <a:ext cx="1516201" cy="342328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6873871-BA3E-F02D-976E-2C974A6178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5248" y="0"/>
            <a:ext cx="3934327" cy="68580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E785356-5198-738F-9BAE-1F4FB4F8645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339" t="14353" r="38790" b="20816"/>
          <a:stretch/>
        </p:blipFill>
        <p:spPr>
          <a:xfrm rot="5400000">
            <a:off x="5985432" y="2253604"/>
            <a:ext cx="1386329" cy="20002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16FB698A-A4E0-71D5-7DD2-005A9114C3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339" t="14353" r="38790" b="20816"/>
          <a:stretch/>
        </p:blipFill>
        <p:spPr>
          <a:xfrm>
            <a:off x="8149976" y="4507402"/>
            <a:ext cx="1386329" cy="20002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565AE49B-6E5A-7124-6D6B-6EE3144E825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339" t="14353" r="38790" b="20816"/>
          <a:stretch/>
        </p:blipFill>
        <p:spPr>
          <a:xfrm rot="10800000">
            <a:off x="8127267" y="59167"/>
            <a:ext cx="1386329" cy="20002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43057296-209B-B19D-A087-57FC71A2892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339" t="14353" r="38790" b="20816"/>
          <a:stretch/>
        </p:blipFill>
        <p:spPr>
          <a:xfrm rot="16200000">
            <a:off x="10228709" y="2246574"/>
            <a:ext cx="1386329" cy="20002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5853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0E11F7-44F9-D537-53F9-846EAC8C10F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787C95D5-0528-C79F-FCC9-5283E08CFF94}"/>
              </a:ext>
            </a:extLst>
          </p:cNvPr>
          <p:cNvSpPr txBox="1"/>
          <p:nvPr/>
        </p:nvSpPr>
        <p:spPr>
          <a:xfrm>
            <a:off x="9267063" y="251639"/>
            <a:ext cx="2384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2400" dirty="0">
                <a:latin typeface="+mj-lt"/>
              </a:rPr>
              <a:t>2-4 </a:t>
            </a:r>
            <a:r>
              <a:rPr lang="nn-NO" sz="2400" dirty="0" err="1">
                <a:latin typeface="+mj-lt"/>
              </a:rPr>
              <a:t>players</a:t>
            </a:r>
            <a:endParaRPr lang="nn-NO" sz="2400" dirty="0">
              <a:latin typeface="+mj-lt"/>
            </a:endParaRPr>
          </a:p>
          <a:p>
            <a:pPr algn="r"/>
            <a:r>
              <a:rPr lang="nn-NO" sz="2400" dirty="0">
                <a:latin typeface="+mj-lt"/>
              </a:rPr>
              <a:t>30-45 </a:t>
            </a:r>
            <a:r>
              <a:rPr lang="nn-NO" sz="2400" dirty="0" err="1">
                <a:latin typeface="+mj-lt"/>
              </a:rPr>
              <a:t>minutes</a:t>
            </a:r>
            <a:endParaRPr lang="nn-NO" sz="2400" dirty="0">
              <a:latin typeface="+mj-lt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906FC66-0321-E631-7840-D7A42D1F89AE}"/>
              </a:ext>
            </a:extLst>
          </p:cNvPr>
          <p:cNvSpPr txBox="1"/>
          <p:nvPr/>
        </p:nvSpPr>
        <p:spPr>
          <a:xfrm>
            <a:off x="851770" y="431881"/>
            <a:ext cx="6989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 </a:t>
            </a:r>
            <a:r>
              <a:rPr lang="nb-NO" sz="4800" dirty="0" err="1">
                <a:latin typeface="Arial Black" panose="020B0A04020102020204" pitchFamily="34" charset="0"/>
              </a:rPr>
              <a:t>Iceberg</a:t>
            </a:r>
            <a:r>
              <a:rPr lang="nb-NO" sz="4800" dirty="0">
                <a:latin typeface="Arial Black" panose="020B0A04020102020204" pitchFamily="34" charset="0"/>
              </a:rPr>
              <a:t> </a:t>
            </a:r>
            <a:r>
              <a:rPr lang="nb-NO" sz="4800" dirty="0">
                <a:latin typeface="Arial Narrow" panose="020B0606020202030204" pitchFamily="34" charset="0"/>
              </a:rPr>
              <a:t>RULES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6A78C37-D2E5-63EA-C4FE-7B32830A9089}"/>
              </a:ext>
            </a:extLst>
          </p:cNvPr>
          <p:cNvSpPr txBox="1"/>
          <p:nvPr/>
        </p:nvSpPr>
        <p:spPr>
          <a:xfrm>
            <a:off x="699353" y="1544296"/>
            <a:ext cx="10793293" cy="4185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20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en-GB" sz="20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Spread the cards on the table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picture down. 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2. </a:t>
            </a:r>
            <a:r>
              <a:rPr lang="en-GB" sz="20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Look for pairs</a:t>
            </a:r>
            <a:r>
              <a:rPr lang="en-GB" sz="20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with the same picture</a:t>
            </a:r>
            <a:r>
              <a:rPr lang="en-GB" sz="20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(turn two cards).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3. 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Read the story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on the pair of cards</a:t>
            </a:r>
            <a:r>
              <a:rPr lang="en-GB" sz="20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. Give extra attention to the last card: </a:t>
            </a:r>
            <a:r>
              <a:rPr lang="en-GB" sz="2000" i="1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What type of data is created?</a:t>
            </a:r>
            <a:endParaRPr lang="en-GB" sz="20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4. </a:t>
            </a:r>
            <a:r>
              <a:rPr lang="en-GB" sz="20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Place the pair of cards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on</a:t>
            </a:r>
            <a:r>
              <a:rPr lang="en-GB" sz="20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the correct data category on your game board.</a:t>
            </a:r>
          </a:p>
          <a:p>
            <a:pPr algn="l">
              <a:lnSpc>
                <a:spcPct val="150000"/>
              </a:lnSpc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5. 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Check</a:t>
            </a:r>
            <a:r>
              <a:rPr lang="en-GB" sz="20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with</a:t>
            </a:r>
            <a:r>
              <a:rPr lang="en-GB" sz="20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the other player: What do they think?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6. 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Check the solution sheet</a:t>
            </a:r>
            <a:r>
              <a:rPr lang="en-GB" sz="20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. You keep the pair if you placed them correctly</a:t>
            </a:r>
          </a:p>
          <a:p>
            <a:pPr>
              <a:lnSpc>
                <a:spcPct val="150000"/>
              </a:lnSpc>
            </a:pPr>
            <a:r>
              <a:rPr lang="en-GB" sz="20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7. </a:t>
            </a:r>
            <a:r>
              <a:rPr lang="en-GB" sz="20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The Winner </a:t>
            </a:r>
            <a:r>
              <a:rPr lang="en-GB" sz="20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is the one with the most cards placed correctly on their game board</a:t>
            </a:r>
          </a:p>
        </p:txBody>
      </p:sp>
      <p:pic>
        <p:nvPicPr>
          <p:cNvPr id="13" name="Isfjell-kort@2x.png" descr="Isfjell-kort@2x.png">
            <a:extLst>
              <a:ext uri="{FF2B5EF4-FFF2-40B4-BE49-F238E27FC236}">
                <a16:creationId xmlns:a16="http://schemas.microsoft.com/office/drawing/2014/main" id="{740F5685-204F-83E1-3E70-2378810CB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1231" y="1219443"/>
            <a:ext cx="490787" cy="681648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14" name="Isfjell-kort@2x.png" descr="Isfjell-kort@2x.png">
            <a:extLst>
              <a:ext uri="{FF2B5EF4-FFF2-40B4-BE49-F238E27FC236}">
                <a16:creationId xmlns:a16="http://schemas.microsoft.com/office/drawing/2014/main" id="{E49E0C67-DE92-EB10-DC02-E37BF8AA2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040" y="447026"/>
            <a:ext cx="490787" cy="681648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15" name="Isfjell-kort@2x.png" descr="Isfjell-kort@2x.png">
            <a:extLst>
              <a:ext uri="{FF2B5EF4-FFF2-40B4-BE49-F238E27FC236}">
                <a16:creationId xmlns:a16="http://schemas.microsoft.com/office/drawing/2014/main" id="{70C9E599-C107-884B-1914-4199B6F15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1231" y="447852"/>
            <a:ext cx="490787" cy="681648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64B0BDAF-2547-CD86-24DA-352D00DE7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3980" y="1111071"/>
            <a:ext cx="982987" cy="1324728"/>
          </a:xfrm>
          <a:prstGeom prst="rect">
            <a:avLst/>
          </a:prstGeom>
          <a:ln>
            <a:solidFill>
              <a:srgbClr val="2C455F"/>
            </a:solidFill>
          </a:ln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4E10FE39-E13C-7128-9611-5EB26FD577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55998" y="1309119"/>
            <a:ext cx="975747" cy="1314408"/>
          </a:xfrm>
          <a:prstGeom prst="rect">
            <a:avLst/>
          </a:prstGeom>
          <a:ln>
            <a:solidFill>
              <a:srgbClr val="2C455F"/>
            </a:solidFill>
          </a:ln>
        </p:spPr>
      </p:pic>
    </p:spTree>
    <p:extLst>
      <p:ext uri="{BB962C8B-B14F-4D97-AF65-F5344CB8AC3E}">
        <p14:creationId xmlns:p14="http://schemas.microsoft.com/office/powerpoint/2010/main" val="2979566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781818FD-CCAF-E8D7-7B7A-DB3AD6BBEFF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5C19FB5-E3E6-CA9F-CA4A-C21C2663B34E}"/>
              </a:ext>
            </a:extLst>
          </p:cNvPr>
          <p:cNvSpPr txBox="1"/>
          <p:nvPr/>
        </p:nvSpPr>
        <p:spPr>
          <a:xfrm>
            <a:off x="1061885" y="2598003"/>
            <a:ext cx="6617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Narrow" panose="020B0606020202030204" pitchFamily="34" charset="0"/>
              </a:rPr>
              <a:t>PLAY </a:t>
            </a:r>
            <a:r>
              <a:rPr lang="nb-NO" sz="4800" dirty="0">
                <a:latin typeface="Arial Black" panose="020B0A04020102020204" pitchFamily="34" charset="0"/>
              </a:rPr>
              <a:t>DATA ICEBERG</a:t>
            </a:r>
            <a:endParaRPr lang="nb-NO" sz="4800" dirty="0">
              <a:latin typeface="Arial Narrow" panose="020B0606020202030204" pitchFamily="34" charset="0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F9B30146-6557-0FA8-94FC-577C3021436A}"/>
              </a:ext>
            </a:extLst>
          </p:cNvPr>
          <p:cNvSpPr txBox="1"/>
          <p:nvPr/>
        </p:nvSpPr>
        <p:spPr>
          <a:xfrm>
            <a:off x="1382347" y="3887670"/>
            <a:ext cx="35984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000" dirty="0" err="1">
                <a:latin typeface="Arial" panose="020B0604020202020204" pitchFamily="34" charset="0"/>
                <a:cs typeface="Arial" panose="020B0604020202020204" pitchFamily="34" charset="0"/>
              </a:rPr>
              <a:t>Download</a:t>
            </a:r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nb-NO" sz="1000" dirty="0" err="1">
                <a:latin typeface="Arial" panose="020B0604020202020204" pitchFamily="34" charset="0"/>
                <a:cs typeface="Arial" panose="020B0604020202020204" pitchFamily="34" charset="0"/>
              </a:rPr>
              <a:t>Iceberg</a:t>
            </a:r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 PDF: </a:t>
            </a:r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https://edutrust.slateresearch.ai/game-package-english/</a:t>
            </a:r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55EE7C3B-147D-D167-40E4-682B35C90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9146" y="583074"/>
            <a:ext cx="3977640" cy="5691851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709669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">
            <a:extLst>
              <a:ext uri="{FF2B5EF4-FFF2-40B4-BE49-F238E27FC236}">
                <a16:creationId xmlns:a16="http://schemas.microsoft.com/office/drawing/2014/main" id="{A6D1000F-A088-25EF-1A45-78F4C0907BB2}"/>
              </a:ext>
            </a:extLst>
          </p:cNvPr>
          <p:cNvSpPr txBox="1"/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0A729BF7-80E1-4CC0-3AB0-2FA5EB8A15BB}"/>
              </a:ext>
            </a:extLst>
          </p:cNvPr>
          <p:cNvSpPr txBox="1"/>
          <p:nvPr/>
        </p:nvSpPr>
        <p:spPr>
          <a:xfrm>
            <a:off x="851770" y="431881"/>
            <a:ext cx="774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 </a:t>
            </a:r>
            <a:r>
              <a:rPr lang="nb-NO" sz="4800" dirty="0" err="1">
                <a:latin typeface="Arial Black" panose="020B0A04020102020204" pitchFamily="34" charset="0"/>
              </a:rPr>
              <a:t>Iceberg</a:t>
            </a:r>
            <a:r>
              <a:rPr lang="nb-NO" sz="4800" dirty="0">
                <a:latin typeface="Arial Black" panose="020B0A04020102020204" pitchFamily="34" charset="0"/>
              </a:rPr>
              <a:t> </a:t>
            </a:r>
            <a:r>
              <a:rPr lang="nb-NO" sz="4800" dirty="0">
                <a:latin typeface="Arial Narrow" panose="020B0606020202030204" pitchFamily="34" charset="0"/>
              </a:rPr>
              <a:t>EXAMPLE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A2D90D3-8238-F392-A2F9-D3D9FDD1C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4547" y="1528141"/>
            <a:ext cx="2918338" cy="45375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141637DC-11AD-58EC-B89B-FCEF3B517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2593" y="1867993"/>
            <a:ext cx="2278701" cy="34889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0B1DA4EB-59B7-1855-1D81-4074096333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290" t="54440" r="42671" b="22325"/>
          <a:stretch/>
        </p:blipFill>
        <p:spPr>
          <a:xfrm>
            <a:off x="4346531" y="2611942"/>
            <a:ext cx="2916436" cy="2244518"/>
          </a:xfrm>
          <a:prstGeom prst="rect">
            <a:avLst/>
          </a:prstGeom>
        </p:spPr>
      </p:pic>
      <p:grpSp>
        <p:nvGrpSpPr>
          <p:cNvPr id="16" name="Gruppe 15">
            <a:extLst>
              <a:ext uri="{FF2B5EF4-FFF2-40B4-BE49-F238E27FC236}">
                <a16:creationId xmlns:a16="http://schemas.microsoft.com/office/drawing/2014/main" id="{FD05A9F5-B116-B5C4-9310-E1CB4BC77FF8}"/>
              </a:ext>
            </a:extLst>
          </p:cNvPr>
          <p:cNvGrpSpPr/>
          <p:nvPr/>
        </p:nvGrpSpPr>
        <p:grpSpPr>
          <a:xfrm>
            <a:off x="3852677" y="2098518"/>
            <a:ext cx="6137771" cy="3271366"/>
            <a:chOff x="3852677" y="2098518"/>
            <a:chExt cx="6137771" cy="3271366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697A8E0B-48C8-F5D5-3823-3C11B1CF5462}"/>
                </a:ext>
              </a:extLst>
            </p:cNvPr>
            <p:cNvSpPr/>
            <p:nvPr/>
          </p:nvSpPr>
          <p:spPr>
            <a:xfrm>
              <a:off x="3852677" y="2098518"/>
              <a:ext cx="3904144" cy="327136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cxnSp>
          <p:nvCxnSpPr>
            <p:cNvPr id="12" name="Rett pilkobling 11">
              <a:extLst>
                <a:ext uri="{FF2B5EF4-FFF2-40B4-BE49-F238E27FC236}">
                  <a16:creationId xmlns:a16="http://schemas.microsoft.com/office/drawing/2014/main" id="{AD91789B-773B-C6B4-7CF2-2D8B420A9C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63889" y="3878598"/>
              <a:ext cx="2926559" cy="103976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ktangel 12">
            <a:extLst>
              <a:ext uri="{FF2B5EF4-FFF2-40B4-BE49-F238E27FC236}">
                <a16:creationId xmlns:a16="http://schemas.microsoft.com/office/drawing/2014/main" id="{A62D68DA-CC37-2BFD-2A7D-BB6579D0DBFA}"/>
              </a:ext>
            </a:extLst>
          </p:cNvPr>
          <p:cNvSpPr/>
          <p:nvPr/>
        </p:nvSpPr>
        <p:spPr>
          <a:xfrm>
            <a:off x="2527708" y="2229839"/>
            <a:ext cx="589935" cy="257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F1918CE0-B60C-FE68-467B-0528281C4A5F}"/>
              </a:ext>
            </a:extLst>
          </p:cNvPr>
          <p:cNvSpPr/>
          <p:nvPr/>
        </p:nvSpPr>
        <p:spPr>
          <a:xfrm>
            <a:off x="10119852" y="2129433"/>
            <a:ext cx="589935" cy="257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0248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F50DAED5-82E2-FAD1-F610-3D4A4DA526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AF0013A-3164-C126-06BA-F6A789A2B479}"/>
              </a:ext>
            </a:extLst>
          </p:cNvPr>
          <p:cNvSpPr txBox="1"/>
          <p:nvPr/>
        </p:nvSpPr>
        <p:spPr>
          <a:xfrm>
            <a:off x="851770" y="431881"/>
            <a:ext cx="7273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 </a:t>
            </a:r>
            <a:r>
              <a:rPr lang="nb-NO" sz="4800" dirty="0" err="1">
                <a:latin typeface="Arial Black" panose="020B0A04020102020204" pitchFamily="34" charset="0"/>
              </a:rPr>
              <a:t>Iceberg</a:t>
            </a:r>
            <a:r>
              <a:rPr lang="nb-NO" sz="4800" dirty="0">
                <a:latin typeface="Arial Black" panose="020B0A04020102020204" pitchFamily="34" charset="0"/>
              </a:rPr>
              <a:t> </a:t>
            </a:r>
            <a:r>
              <a:rPr lang="nb-NO" sz="4800" dirty="0">
                <a:latin typeface="Arial Narrow" panose="020B0606020202030204" pitchFamily="34" charset="0"/>
              </a:rPr>
              <a:t>EXAMPLE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589A8D0-6E56-6157-5002-664E493C7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700" y="1619226"/>
            <a:ext cx="2396986" cy="33835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DA3A39DC-5103-61C5-FF3E-367E08B6BF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7284" y="1522608"/>
            <a:ext cx="3171466" cy="43427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0AA28C2D-352F-DEAB-9A81-2F1D5FD17B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453" t="63088" r="22266" b="13088"/>
          <a:stretch/>
        </p:blipFill>
        <p:spPr>
          <a:xfrm>
            <a:off x="7936099" y="2008548"/>
            <a:ext cx="3353559" cy="2321695"/>
          </a:xfrm>
          <a:prstGeom prst="rect">
            <a:avLst/>
          </a:prstGeom>
        </p:spPr>
      </p:pic>
      <p:grpSp>
        <p:nvGrpSpPr>
          <p:cNvPr id="18" name="Gruppe 17">
            <a:extLst>
              <a:ext uri="{FF2B5EF4-FFF2-40B4-BE49-F238E27FC236}">
                <a16:creationId xmlns:a16="http://schemas.microsoft.com/office/drawing/2014/main" id="{CE19D5CD-CF8E-42D1-82ED-B7DB2B7FD035}"/>
              </a:ext>
            </a:extLst>
          </p:cNvPr>
          <p:cNvGrpSpPr/>
          <p:nvPr/>
        </p:nvGrpSpPr>
        <p:grpSpPr>
          <a:xfrm>
            <a:off x="6439175" y="1625051"/>
            <a:ext cx="5411116" cy="3100340"/>
            <a:chOff x="6780884" y="2317345"/>
            <a:chExt cx="5411116" cy="3100340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15FA91ED-5A22-D686-BD87-069A086EFD27}"/>
                </a:ext>
              </a:extLst>
            </p:cNvPr>
            <p:cNvSpPr/>
            <p:nvPr/>
          </p:nvSpPr>
          <p:spPr>
            <a:xfrm>
              <a:off x="7753350" y="2317345"/>
              <a:ext cx="4438650" cy="31003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cxnSp>
          <p:nvCxnSpPr>
            <p:cNvPr id="12" name="Rett pilkobling 11">
              <a:extLst>
                <a:ext uri="{FF2B5EF4-FFF2-40B4-BE49-F238E27FC236}">
                  <a16:creationId xmlns:a16="http://schemas.microsoft.com/office/drawing/2014/main" id="{12158EDD-160C-473A-E8CB-317B36285B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0884" y="4121293"/>
              <a:ext cx="1482213" cy="118773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97748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6BE93890-FB8C-EFB9-71AF-889CE12559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453" t="63088" r="22266" b="13088"/>
          <a:stretch/>
        </p:blipFill>
        <p:spPr>
          <a:xfrm>
            <a:off x="7816015" y="1101474"/>
            <a:ext cx="3353559" cy="2321695"/>
          </a:xfrm>
          <a:prstGeom prst="rect">
            <a:avLst/>
          </a:prstGeom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285B93A3-FAEB-EC25-94C7-4F87F11DEA4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625EBA4-754C-1D7E-4BD8-38142D79E38E}"/>
              </a:ext>
            </a:extLst>
          </p:cNvPr>
          <p:cNvSpPr txBox="1"/>
          <p:nvPr/>
        </p:nvSpPr>
        <p:spPr>
          <a:xfrm>
            <a:off x="851770" y="431881"/>
            <a:ext cx="6989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Dataisfjell </a:t>
            </a:r>
            <a:r>
              <a:rPr lang="nb-NO" sz="4800" dirty="0">
                <a:latin typeface="Arial Narrow" panose="020B0606020202030204" pitchFamily="34" charset="0"/>
              </a:rPr>
              <a:t>EKSEMPEL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4399999-915C-6F45-F329-E524F09AF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289" y="1405375"/>
            <a:ext cx="2332248" cy="33835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ABC7C581-6EA6-3187-A05C-ACD338866C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2349" y="1278370"/>
            <a:ext cx="3037847" cy="445338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3" name="Gruppe 12">
            <a:extLst>
              <a:ext uri="{FF2B5EF4-FFF2-40B4-BE49-F238E27FC236}">
                <a16:creationId xmlns:a16="http://schemas.microsoft.com/office/drawing/2014/main" id="{24FAD51C-F9B8-D9B6-E949-D229BCAEF13F}"/>
              </a:ext>
            </a:extLst>
          </p:cNvPr>
          <p:cNvGrpSpPr/>
          <p:nvPr/>
        </p:nvGrpSpPr>
        <p:grpSpPr>
          <a:xfrm>
            <a:off x="5844412" y="796058"/>
            <a:ext cx="5913381" cy="3577344"/>
            <a:chOff x="6016608" y="404725"/>
            <a:chExt cx="5913381" cy="3577344"/>
          </a:xfrm>
        </p:grpSpPr>
        <p:cxnSp>
          <p:nvCxnSpPr>
            <p:cNvPr id="12" name="Rett pilkobling 11">
              <a:extLst>
                <a:ext uri="{FF2B5EF4-FFF2-40B4-BE49-F238E27FC236}">
                  <a16:creationId xmlns:a16="http://schemas.microsoft.com/office/drawing/2014/main" id="{27C1C8B0-B9E1-5326-1418-EB3DCB3FAE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6608" y="2221849"/>
              <a:ext cx="1979539" cy="17602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28A7548F-ED68-9316-F3B9-90C47A8AB1ED}"/>
                </a:ext>
              </a:extLst>
            </p:cNvPr>
            <p:cNvSpPr/>
            <p:nvPr/>
          </p:nvSpPr>
          <p:spPr>
            <a:xfrm>
              <a:off x="7491339" y="404725"/>
              <a:ext cx="4438650" cy="31003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</p:spTree>
    <p:extLst>
      <p:ext uri="{BB962C8B-B14F-4D97-AF65-F5344CB8AC3E}">
        <p14:creationId xmlns:p14="http://schemas.microsoft.com/office/powerpoint/2010/main" val="7880472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id="{5349701A-5910-936E-E197-8006656958F1}"/>
              </a:ext>
            </a:extLst>
          </p:cNvPr>
          <p:cNvSpPr txBox="1"/>
          <p:nvPr/>
        </p:nvSpPr>
        <p:spPr>
          <a:xfrm>
            <a:off x="618405" y="3926387"/>
            <a:ext cx="5206271" cy="23352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GB" b="1" dirty="0">
                <a:solidFill>
                  <a:srgbClr val="3333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 – </a:t>
            </a:r>
            <a:r>
              <a:rPr lang="en-GB" dirty="0">
                <a:solidFill>
                  <a:srgbClr val="3333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Data Iceberg</a:t>
            </a:r>
            <a:endParaRPr lang="en-GB" b="1" dirty="0">
              <a:solidFill>
                <a:srgbClr val="333333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3200"/>
              </a:lnSpc>
            </a:pPr>
            <a:r>
              <a:rPr lang="en-GB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 min)</a:t>
            </a:r>
          </a:p>
          <a:p>
            <a:pPr marL="742950" lvl="1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types of data (with examples)</a:t>
            </a:r>
          </a:p>
          <a:p>
            <a:pPr marL="742950" lvl="1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 for Data Iceberg</a:t>
            </a:r>
          </a:p>
          <a:p>
            <a:pPr lvl="1">
              <a:lnSpc>
                <a:spcPts val="3200"/>
              </a:lnSpc>
            </a:pPr>
            <a:r>
              <a:rPr lang="en-GB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Data Iceberg</a:t>
            </a: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(30 min)</a:t>
            </a:r>
          </a:p>
          <a:p>
            <a:pPr lvl="1">
              <a:lnSpc>
                <a:spcPts val="3200"/>
              </a:lnSpc>
            </a:pPr>
            <a:r>
              <a:rPr lang="en-GB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and more examples </a:t>
            </a: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 min)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A5C6F60-13DA-0E49-B565-6878AC270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763" y="698772"/>
            <a:ext cx="1745462" cy="2417511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5A2D812D-484C-7FC7-EB21-58E74AD163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0025" y="520043"/>
            <a:ext cx="11806445" cy="2980202"/>
          </a:xfrm>
          <a:prstGeom prst="rect">
            <a:avLst/>
          </a:prstGeom>
          <a:noFill/>
          <a:ln>
            <a:solidFill>
              <a:srgbClr val="7F10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98E72E29-231F-37CB-DE43-B2DADAF7A8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0025" y="3667186"/>
            <a:ext cx="11806445" cy="2971739"/>
          </a:xfrm>
          <a:prstGeom prst="rect">
            <a:avLst/>
          </a:prstGeom>
          <a:noFill/>
          <a:ln>
            <a:solidFill>
              <a:srgbClr val="023A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8FD5EDED-17CE-1714-1592-36D0BB701528}"/>
              </a:ext>
            </a:extLst>
          </p:cNvPr>
          <p:cNvSpPr txBox="1"/>
          <p:nvPr/>
        </p:nvSpPr>
        <p:spPr>
          <a:xfrm>
            <a:off x="351183" y="97647"/>
            <a:ext cx="6319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b="1" dirty="0">
                <a:solidFill>
                  <a:srgbClr val="3333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nn-NO" dirty="0">
                <a:solidFill>
                  <a:srgbClr val="3333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PLAN</a:t>
            </a:r>
            <a:r>
              <a:rPr lang="nn-NO" b="1" dirty="0">
                <a:solidFill>
                  <a:srgbClr val="3333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nn-NO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x 45 min)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94544A8-AF3C-DB29-E17C-0767EB6CEACB}"/>
              </a:ext>
            </a:extLst>
          </p:cNvPr>
          <p:cNvSpPr txBox="1"/>
          <p:nvPr/>
        </p:nvSpPr>
        <p:spPr>
          <a:xfrm>
            <a:off x="512375" y="698772"/>
            <a:ext cx="5368863" cy="2431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GB" b="1" dirty="0">
                <a:solidFill>
                  <a:srgbClr val="3333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1 - </a:t>
            </a:r>
            <a:r>
              <a:rPr lang="en-GB" dirty="0" err="1">
                <a:solidFill>
                  <a:srgbClr val="3333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DataDelta</a:t>
            </a:r>
            <a:endParaRPr lang="en-GB" b="1" dirty="0">
              <a:solidFill>
                <a:srgbClr val="333333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3200"/>
              </a:lnSpc>
            </a:pPr>
            <a:r>
              <a:rPr lang="en-GB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 min)</a:t>
            </a:r>
          </a:p>
          <a:p>
            <a:pPr lvl="1">
              <a:lnSpc>
                <a:spcPts val="3200"/>
              </a:lnSpc>
            </a:pPr>
            <a:r>
              <a:rPr lang="en-GB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DataDelta</a:t>
            </a: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(30 min)</a:t>
            </a:r>
          </a:p>
          <a:p>
            <a:pPr lvl="1">
              <a:lnSpc>
                <a:spcPts val="3200"/>
              </a:lnSpc>
            </a:pPr>
            <a:r>
              <a:rPr lang="en-GB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and tasks </a:t>
            </a: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 min)</a:t>
            </a:r>
          </a:p>
          <a:p>
            <a:pPr marL="742950" lvl="1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data? How is data created?</a:t>
            </a:r>
          </a:p>
          <a:p>
            <a:pPr marL="742950" lvl="1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Collaborate on searches</a:t>
            </a:r>
          </a:p>
        </p:txBody>
      </p:sp>
      <p:pic>
        <p:nvPicPr>
          <p:cNvPr id="45" name="Isfjell-kort@2x.png" descr="Isfjell-kort@2x.png">
            <a:extLst>
              <a:ext uri="{FF2B5EF4-FFF2-40B4-BE49-F238E27FC236}">
                <a16:creationId xmlns:a16="http://schemas.microsoft.com/office/drawing/2014/main" id="{B92A052A-0BD1-9293-1D6E-A493436DD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073" y="3843085"/>
            <a:ext cx="502296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47" name="Isfjell-kort@2x.png" descr="Isfjell-kort@2x.png">
            <a:extLst>
              <a:ext uri="{FF2B5EF4-FFF2-40B4-BE49-F238E27FC236}">
                <a16:creationId xmlns:a16="http://schemas.microsoft.com/office/drawing/2014/main" id="{89594A6A-7404-0561-786E-2908F67E3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295" y="3843085"/>
            <a:ext cx="502296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49" name="Isfjell-kort@2x.png" descr="Isfjell-kort@2x.png">
            <a:extLst>
              <a:ext uri="{FF2B5EF4-FFF2-40B4-BE49-F238E27FC236}">
                <a16:creationId xmlns:a16="http://schemas.microsoft.com/office/drawing/2014/main" id="{171DABDF-0F27-9C8A-042B-F2C5AA717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075" y="4743271"/>
            <a:ext cx="502295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50" name="Isfjell-kort@2x.png" descr="Isfjell-kort@2x.png">
            <a:extLst>
              <a:ext uri="{FF2B5EF4-FFF2-40B4-BE49-F238E27FC236}">
                <a16:creationId xmlns:a16="http://schemas.microsoft.com/office/drawing/2014/main" id="{1D10A1A5-C2F2-E923-8142-481C6FF67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146" y="3853472"/>
            <a:ext cx="502296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51" name="Isfjell-kort@2x.png" descr="Isfjell-kort@2x.png">
            <a:extLst>
              <a:ext uri="{FF2B5EF4-FFF2-40B4-BE49-F238E27FC236}">
                <a16:creationId xmlns:a16="http://schemas.microsoft.com/office/drawing/2014/main" id="{0EF20A3D-D4D4-2C6A-5788-5E85972D3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057" y="3853471"/>
            <a:ext cx="502295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52" name="Isfjell-kort@2x.png" descr="Isfjell-kort@2x.png">
            <a:extLst>
              <a:ext uri="{FF2B5EF4-FFF2-40B4-BE49-F238E27FC236}">
                <a16:creationId xmlns:a16="http://schemas.microsoft.com/office/drawing/2014/main" id="{EAC531D3-161F-2A18-C29E-30674CB31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116" y="4743271"/>
            <a:ext cx="502296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53" name="Isfjell-kort@2x.png" descr="Isfjell-kort@2x.png">
            <a:extLst>
              <a:ext uri="{FF2B5EF4-FFF2-40B4-BE49-F238E27FC236}">
                <a16:creationId xmlns:a16="http://schemas.microsoft.com/office/drawing/2014/main" id="{93DEA4B9-6BF7-D322-8A29-16B40D50C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178" y="5587696"/>
            <a:ext cx="502295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54" name="Isfjell-kort@2x.png" descr="Isfjell-kort@2x.png">
            <a:extLst>
              <a:ext uri="{FF2B5EF4-FFF2-40B4-BE49-F238E27FC236}">
                <a16:creationId xmlns:a16="http://schemas.microsoft.com/office/drawing/2014/main" id="{CB464E1B-8E5D-2A52-9583-42B8AEF78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567" y="4702638"/>
            <a:ext cx="502295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55" name="Isfjell-kort@2x.png" descr="Isfjell-kort@2x.png">
            <a:extLst>
              <a:ext uri="{FF2B5EF4-FFF2-40B4-BE49-F238E27FC236}">
                <a16:creationId xmlns:a16="http://schemas.microsoft.com/office/drawing/2014/main" id="{B1C2864A-AACB-CF5D-227F-3F91933A2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778" y="5612225"/>
            <a:ext cx="502295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56" name="Isfjell-kort@2x.png" descr="Isfjell-kort@2x.png">
            <a:extLst>
              <a:ext uri="{FF2B5EF4-FFF2-40B4-BE49-F238E27FC236}">
                <a16:creationId xmlns:a16="http://schemas.microsoft.com/office/drawing/2014/main" id="{5A5F557F-AC41-785C-65BE-1146E85AB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235" y="5587695"/>
            <a:ext cx="502295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49A9924-5767-D4B3-6EEA-85992E163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1176" y="799027"/>
            <a:ext cx="1714718" cy="225724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21C294AD-91E1-4BA9-D89D-52317EBF29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3796" y="792660"/>
            <a:ext cx="1698795" cy="22699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34A534B0-31BC-012B-0C37-8C29F8315E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7270" y="3848410"/>
            <a:ext cx="1402746" cy="1890419"/>
          </a:xfrm>
          <a:prstGeom prst="rect">
            <a:avLst/>
          </a:prstGeom>
          <a:ln>
            <a:solidFill>
              <a:srgbClr val="2C455F"/>
            </a:solidFill>
          </a:ln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A2CCBFE9-1A17-7622-1915-2DA4F71643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33831">
            <a:off x="6743024" y="4736409"/>
            <a:ext cx="494392" cy="665984"/>
          </a:xfrm>
          <a:prstGeom prst="rect">
            <a:avLst/>
          </a:prstGeom>
          <a:ln>
            <a:solidFill>
              <a:srgbClr val="2C455F"/>
            </a:solidFill>
          </a:ln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07910025-A896-5643-3BF9-499A688EEE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3739" y="4268275"/>
            <a:ext cx="1392414" cy="1875691"/>
          </a:xfrm>
          <a:prstGeom prst="rect">
            <a:avLst/>
          </a:prstGeom>
          <a:ln>
            <a:solidFill>
              <a:srgbClr val="2C455F"/>
            </a:solidFill>
          </a:ln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6C653927-B964-29F9-0CF6-FC426E261C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08746">
            <a:off x="8048034" y="5620090"/>
            <a:ext cx="562014" cy="754155"/>
          </a:xfrm>
          <a:prstGeom prst="rect">
            <a:avLst/>
          </a:prstGeom>
          <a:ln>
            <a:solidFill>
              <a:srgbClr val="2C455F"/>
            </a:solidFill>
          </a:ln>
        </p:spPr>
      </p:pic>
    </p:spTree>
    <p:extLst>
      <p:ext uri="{BB962C8B-B14F-4D97-AF65-F5344CB8AC3E}">
        <p14:creationId xmlns:p14="http://schemas.microsoft.com/office/powerpoint/2010/main" val="2726028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tekst, Font, logo, skjermbilde&#10;&#10;Automatisk generert beskrivelse">
            <a:extLst>
              <a:ext uri="{FF2B5EF4-FFF2-40B4-BE49-F238E27FC236}">
                <a16:creationId xmlns:a16="http://schemas.microsoft.com/office/drawing/2014/main" id="{50A3635C-5001-881B-3F17-B14D3F90F2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613"/>
          <a:stretch/>
        </p:blipFill>
        <p:spPr>
          <a:xfrm>
            <a:off x="7833651" y="5302377"/>
            <a:ext cx="4358349" cy="1512888"/>
          </a:xfrm>
          <a:prstGeom prst="rect">
            <a:avLst/>
          </a:prstGeom>
          <a:ln>
            <a:noFill/>
          </a:ln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060CD8E-B759-5C32-E50D-3991584B0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More </a:t>
            </a:r>
            <a:r>
              <a:rPr lang="nb-NO" dirty="0" err="1"/>
              <a:t>resources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AF93D6F-3833-CFC1-1488-57A10E531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418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Game package: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https://edutrust.slateresearch.ai/game-package-english/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DataDelta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PDF: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https://edutrust.slateresearch.ai/datadelta-eng/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2800" dirty="0" err="1">
                <a:latin typeface="Arial" panose="020B0604020202020204" pitchFamily="34" charset="0"/>
                <a:cs typeface="Arial" panose="020B0604020202020204" pitchFamily="34" charset="0"/>
              </a:rPr>
              <a:t>DataDelta</a:t>
            </a: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 Digital </a:t>
            </a:r>
            <a:r>
              <a:rPr lang="nb-NO" sz="2800" dirty="0" err="1">
                <a:latin typeface="Arial" panose="020B0604020202020204" pitchFamily="34" charset="0"/>
                <a:cs typeface="Arial" panose="020B0604020202020204" pitchFamily="34" charset="0"/>
              </a:rPr>
              <a:t>version</a:t>
            </a: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https://kisida.no/datadelta</a:t>
            </a: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Iceberg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PDF: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https://edutrust.slateresearch.ai/dataiceberg /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nb-NO" dirty="0">
                <a:hlinkClick r:id="rId8"/>
              </a:rPr>
              <a:t>DALI Toolkit (dalicitizens.eu)</a:t>
            </a:r>
            <a:r>
              <a:rPr lang="nb-NO" dirty="0"/>
              <a:t>: </a:t>
            </a:r>
            <a:r>
              <a:rPr lang="nb-NO" dirty="0">
                <a:hlinkClick r:id="rId8"/>
              </a:rPr>
              <a:t>https://toolkit.dalicitizens.eu/</a:t>
            </a:r>
            <a:r>
              <a:rPr lang="nb-NO" dirty="0"/>
              <a:t> </a:t>
            </a:r>
          </a:p>
          <a:p>
            <a:pPr marL="0" indent="0">
              <a:buNone/>
            </a:pP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0914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51E47C98-FC42-AC3B-D41F-8C8478AE01F7}"/>
              </a:ext>
            </a:extLst>
          </p:cNvPr>
          <p:cNvSpPr/>
          <p:nvPr/>
        </p:nvSpPr>
        <p:spPr>
          <a:xfrm>
            <a:off x="838200" y="1858010"/>
            <a:ext cx="10419509" cy="278542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3200" kern="100" dirty="0">
                <a:solidFill>
                  <a:srgbClr val="FF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For the latest edition of this PowerPoint - visit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3200" kern="100" dirty="0">
                <a:solidFill>
                  <a:srgbClr val="FF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https://edutrust.slateresearch.ai/game-package/</a:t>
            </a:r>
            <a:r>
              <a:rPr lang="en-GB" sz="3200" kern="100" dirty="0">
                <a:solidFill>
                  <a:srgbClr val="FF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lassholder for innhold 7" descr="Et bilde som inneholder Font, tekst, skjermbilde, Grafikk&#10;&#10;Automatisk generert beskrivelse">
            <a:extLst>
              <a:ext uri="{FF2B5EF4-FFF2-40B4-BE49-F238E27FC236}">
                <a16:creationId xmlns:a16="http://schemas.microsoft.com/office/drawing/2014/main" id="{31928EF5-7827-DCF5-2583-0D949066B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126" y="4974022"/>
            <a:ext cx="2140885" cy="8933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5403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36331F42-403D-690B-6768-E36CEA811E9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2942" y="175364"/>
            <a:ext cx="11711836" cy="6513535"/>
          </a:xfrm>
          <a:prstGeom prst="rect">
            <a:avLst/>
          </a:prstGeom>
          <a:noFill/>
          <a:ln w="38100">
            <a:solidFill>
              <a:srgbClr val="E0628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76CCA99D-A598-82D1-8CA5-3FB3821C4B79}"/>
              </a:ext>
            </a:extLst>
          </p:cNvPr>
          <p:cNvSpPr txBox="1"/>
          <p:nvPr/>
        </p:nvSpPr>
        <p:spPr>
          <a:xfrm>
            <a:off x="7610168" y="545410"/>
            <a:ext cx="1736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rgbClr val="7F1048"/>
                </a:solidFill>
                <a:latin typeface="+mj-lt"/>
              </a:rPr>
              <a:t>4-6 players</a:t>
            </a:r>
          </a:p>
          <a:p>
            <a:pPr algn="r"/>
            <a:r>
              <a:rPr lang="en-GB" b="1" dirty="0">
                <a:solidFill>
                  <a:srgbClr val="7F1048"/>
                </a:solidFill>
                <a:latin typeface="+mj-lt"/>
              </a:rPr>
              <a:t>30-40 minutes</a:t>
            </a:r>
          </a:p>
          <a:p>
            <a:pPr algn="r"/>
            <a:r>
              <a:rPr lang="en-GB" b="1" dirty="0">
                <a:solidFill>
                  <a:srgbClr val="7F1048"/>
                </a:solidFill>
                <a:latin typeface="+mj-lt"/>
              </a:rPr>
              <a:t>54 cards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3670FE5-C9A1-12BB-FF01-A2098DFFB6C6}"/>
              </a:ext>
            </a:extLst>
          </p:cNvPr>
          <p:cNvSpPr txBox="1"/>
          <p:nvPr/>
        </p:nvSpPr>
        <p:spPr>
          <a:xfrm>
            <a:off x="851770" y="406829"/>
            <a:ext cx="6989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 DELTA </a:t>
            </a:r>
            <a:r>
              <a:rPr lang="nb-NO" sz="4800" dirty="0">
                <a:latin typeface="Arial Narrow" panose="020B0606020202030204" pitchFamily="34" charset="0"/>
              </a:rPr>
              <a:t>RULES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F9BA050-4545-2C2C-7FF5-9068DFBF8E2A}"/>
              </a:ext>
            </a:extLst>
          </p:cNvPr>
          <p:cNvSpPr txBox="1"/>
          <p:nvPr/>
        </p:nvSpPr>
        <p:spPr>
          <a:xfrm>
            <a:off x="753649" y="1237826"/>
            <a:ext cx="10684701" cy="5102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22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Chose a Referee for the first round, and shuffle the cards</a:t>
            </a:r>
          </a:p>
          <a:p>
            <a:pPr>
              <a:lnSpc>
                <a:spcPct val="150000"/>
              </a:lnSpc>
            </a:pP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en-GB" sz="2200" b="1" dirty="0">
                <a:latin typeface="Verdana" panose="020B0604030504040204" pitchFamily="34" charset="0"/>
                <a:ea typeface="Verdana" panose="020B0604030504040204" pitchFamily="34" charset="0"/>
              </a:rPr>
              <a:t>The Referee picks a card</a:t>
            </a:r>
            <a:r>
              <a:rPr lang="en-GB" sz="22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and reads it out loud.</a:t>
            </a:r>
          </a:p>
          <a:p>
            <a:pPr algn="l">
              <a:lnSpc>
                <a:spcPct val="150000"/>
              </a:lnSpc>
            </a:pP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2. </a:t>
            </a:r>
            <a:r>
              <a:rPr lang="en-GB" sz="2200" b="1" dirty="0">
                <a:latin typeface="Verdana" panose="020B0604030504040204" pitchFamily="34" charset="0"/>
                <a:ea typeface="Verdana" panose="020B0604030504040204" pitchFamily="34" charset="0"/>
              </a:rPr>
              <a:t>The other players 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uses their phone to find what the card asks for.</a:t>
            </a:r>
            <a:endParaRPr lang="en-GB" sz="2200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3. </a:t>
            </a:r>
            <a:r>
              <a:rPr lang="en-GB" sz="2200" b="1" dirty="0">
                <a:latin typeface="Verdana" panose="020B0604030504040204" pitchFamily="34" charset="0"/>
                <a:ea typeface="Verdana" panose="020B0604030504040204" pitchFamily="34" charset="0"/>
              </a:rPr>
              <a:t>After 1 minute</a:t>
            </a:r>
            <a:r>
              <a:rPr lang="en-GB" sz="22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each player share what they have found</a:t>
            </a:r>
            <a:endParaRPr lang="en-GB" sz="2200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GB" sz="22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4. </a:t>
            </a:r>
            <a:r>
              <a:rPr lang="en-GB" sz="2200" b="1" dirty="0">
                <a:latin typeface="Verdana" panose="020B0604030504040204" pitchFamily="34" charset="0"/>
                <a:ea typeface="Verdana" panose="020B0604030504040204" pitchFamily="34" charset="0"/>
              </a:rPr>
              <a:t>The Referee chooses their favourite answer</a:t>
            </a:r>
            <a:r>
              <a:rPr lang="en-GB" sz="22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and announces the winner of the round. </a:t>
            </a:r>
          </a:p>
          <a:p>
            <a:pPr algn="l">
              <a:lnSpc>
                <a:spcPct val="150000"/>
              </a:lnSpc>
            </a:pP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5. </a:t>
            </a:r>
            <a:r>
              <a:rPr lang="en-GB" sz="2200" b="1" dirty="0">
                <a:latin typeface="Verdana" panose="020B0604030504040204" pitchFamily="34" charset="0"/>
                <a:ea typeface="Verdana" panose="020B0604030504040204" pitchFamily="34" charset="0"/>
              </a:rPr>
              <a:t>The winner of the round 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gets the card, and then becomes the referee for the next round.</a:t>
            </a:r>
            <a:r>
              <a:rPr lang="en-GB" sz="22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200" b="1" i="1" dirty="0">
                <a:solidFill>
                  <a:srgbClr val="7F104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</a:t>
            </a:r>
            <a:r>
              <a:rPr lang="en-GB" sz="2200" b="1" i="1" u="none" strike="noStrike" baseline="0" dirty="0">
                <a:solidFill>
                  <a:srgbClr val="7F104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en-GB" sz="22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2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Let the player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s take turns in being the Referee</a:t>
            </a:r>
            <a:r>
              <a:rPr lang="en-GB" sz="22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en-GB" sz="22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GB" sz="2200" b="1" dirty="0">
                <a:latin typeface="Verdana" panose="020B0604030504040204" pitchFamily="34" charset="0"/>
                <a:ea typeface="Verdana" panose="020B0604030504040204" pitchFamily="34" charset="0"/>
              </a:rPr>
              <a:t>The winner of the game</a:t>
            </a:r>
            <a:r>
              <a:rPr lang="en-GB" sz="22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is the player with the most cards</a:t>
            </a:r>
            <a:endParaRPr lang="en-GB" sz="2200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E382A8-56D1-F5B0-5C32-CE3BF382B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6186" y="515355"/>
            <a:ext cx="1015155" cy="1406017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2FBC406E-11A4-9E42-6ED8-6B017AB3A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3103" y="515355"/>
            <a:ext cx="1076819" cy="140601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40929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781818FD-CCAF-E8D7-7B7A-DB3AD6BBEFF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E0628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5C19FB5-E3E6-CA9F-CA4A-C21C2663B34E}"/>
              </a:ext>
            </a:extLst>
          </p:cNvPr>
          <p:cNvSpPr txBox="1"/>
          <p:nvPr/>
        </p:nvSpPr>
        <p:spPr>
          <a:xfrm>
            <a:off x="3513844" y="1719230"/>
            <a:ext cx="54236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>
                <a:latin typeface="Arial Narrow" panose="020B0606020202030204" pitchFamily="34" charset="0"/>
              </a:rPr>
              <a:t>PLAY </a:t>
            </a:r>
            <a:r>
              <a:rPr lang="nb-NO" sz="4400" dirty="0">
                <a:latin typeface="Arial Black" panose="020B0A04020102020204" pitchFamily="34" charset="0"/>
              </a:rPr>
              <a:t>DATA DELTA</a:t>
            </a:r>
            <a:endParaRPr lang="nb-NO" sz="4400" dirty="0">
              <a:latin typeface="Arial Narrow" panose="020B0606020202030204" pitchFamily="34" charset="0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A30D0A8A-E13F-766C-0A26-938429BE4DED}"/>
              </a:ext>
            </a:extLst>
          </p:cNvPr>
          <p:cNvSpPr txBox="1"/>
          <p:nvPr/>
        </p:nvSpPr>
        <p:spPr>
          <a:xfrm>
            <a:off x="3513844" y="3134533"/>
            <a:ext cx="594648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Digital version: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https://kisida.no/datadelta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PDF for print: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https://edutrust.slateresearch.ai/datadelta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3E78662-8E4E-C7C8-826B-E81E319EDD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468" y="1604930"/>
            <a:ext cx="2208771" cy="305920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6EB5A43C-EABE-C9B3-D8EE-274F379F5B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7523" y="1794559"/>
            <a:ext cx="2558442" cy="3367925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007368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>
            <a:extLst>
              <a:ext uri="{FF2B5EF4-FFF2-40B4-BE49-F238E27FC236}">
                <a16:creationId xmlns:a16="http://schemas.microsoft.com/office/drawing/2014/main" id="{A19762EB-416D-AC57-1892-27B60093027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E0628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B96D5AD-A15D-6DFA-C720-94D439AFC2F8}"/>
              </a:ext>
            </a:extLst>
          </p:cNvPr>
          <p:cNvSpPr txBox="1"/>
          <p:nvPr/>
        </p:nvSpPr>
        <p:spPr>
          <a:xfrm>
            <a:off x="402057" y="177986"/>
            <a:ext cx="11437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 DELTA </a:t>
            </a:r>
            <a:r>
              <a:rPr lang="nb-NO" sz="4800" dirty="0">
                <a:latin typeface="Arial Narrow" panose="020B0606020202030204" pitchFamily="34" charset="0"/>
                <a:cs typeface="Arial" panose="020B0604020202020204" pitchFamily="34" charset="0"/>
              </a:rPr>
              <a:t>DISCUSSION</a:t>
            </a:r>
            <a:endParaRPr lang="nb-NO" sz="4800" dirty="0">
              <a:latin typeface="Arial Narrow" panose="020B0606020202030204" pitchFamily="34" charset="0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BA46A75-7F69-36E3-0EA9-EE681E544029}"/>
              </a:ext>
            </a:extLst>
          </p:cNvPr>
          <p:cNvSpPr txBox="1"/>
          <p:nvPr/>
        </p:nvSpPr>
        <p:spPr>
          <a:xfrm>
            <a:off x="753649" y="1137819"/>
            <a:ext cx="10684701" cy="5973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Group assignment 1: Discuss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Which search engines and apps did you use?</a:t>
            </a:r>
            <a:endParaRPr lang="en-GB" sz="2400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Did you accept ‘Cookies’?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What data did you share? (For example: what search words did you use?)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Go to your phones app store and choose an app that you used. Look under ‘data security’ and ‘Collected data’. What types of data does the app say it collects?</a:t>
            </a:r>
          </a:p>
          <a:p>
            <a:pPr algn="r">
              <a:lnSpc>
                <a:spcPct val="150000"/>
              </a:lnSpc>
            </a:pP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Datatyper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: Google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GB" sz="2400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29224522-5537-879C-82C5-EDC47109E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9931" y="1008983"/>
            <a:ext cx="1097716" cy="1520366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3ECAC727-7647-FF95-93D7-CFEEDED66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5406" y="998689"/>
            <a:ext cx="1076819" cy="15159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516795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>
            <a:extLst>
              <a:ext uri="{FF2B5EF4-FFF2-40B4-BE49-F238E27FC236}">
                <a16:creationId xmlns:a16="http://schemas.microsoft.com/office/drawing/2014/main" id="{A19762EB-416D-AC57-1892-27B60093027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E0628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B96D5AD-A15D-6DFA-C720-94D439AFC2F8}"/>
              </a:ext>
            </a:extLst>
          </p:cNvPr>
          <p:cNvSpPr txBox="1"/>
          <p:nvPr/>
        </p:nvSpPr>
        <p:spPr>
          <a:xfrm>
            <a:off x="402057" y="177986"/>
            <a:ext cx="11437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 DELTA </a:t>
            </a:r>
            <a:r>
              <a:rPr lang="nb-NO" sz="4800" dirty="0">
                <a:latin typeface="Arial Narrow" panose="020B0606020202030204" pitchFamily="34" charset="0"/>
                <a:cs typeface="Arial" panose="020B0604020202020204" pitchFamily="34" charset="0"/>
              </a:rPr>
              <a:t>DISCUSSION</a:t>
            </a:r>
            <a:endParaRPr lang="nb-NO" sz="4800" dirty="0">
              <a:latin typeface="Arial Narrow" panose="020B0606020202030204" pitchFamily="34" charset="0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50DBC9C7-6EB0-EF92-A42E-7E4723678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9349" y="557141"/>
            <a:ext cx="1589498" cy="2201497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3260EC53-395B-E99E-B9F9-F7E0AEEC8F82}"/>
              </a:ext>
            </a:extLst>
          </p:cNvPr>
          <p:cNvSpPr txBox="1"/>
          <p:nvPr/>
        </p:nvSpPr>
        <p:spPr>
          <a:xfrm>
            <a:off x="851770" y="1237826"/>
            <a:ext cx="9037371" cy="5001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Group assignment 2: 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Collaborate on searches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Everyone in the group searches with exactly the same words in the same search engine. Compare the results.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Then, use the same search words in different search engines (Such as Google, DuckDuckGo, Bing/Copilot). Compare the results.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Discuss: What does the result look like? Does the same result and sequence appear for all players? Why/why not?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Feel free to search several times (for, for example, clothing, travelling, recipes, etc.)</a:t>
            </a:r>
          </a:p>
          <a:p>
            <a:pPr>
              <a:lnSpc>
                <a:spcPct val="150000"/>
              </a:lnSpc>
            </a:pPr>
            <a:r>
              <a:rPr lang="nb-NO" sz="1400" dirty="0">
                <a:hlinkClick r:id="rId3"/>
              </a:rPr>
              <a:t>A </a:t>
            </a:r>
            <a:r>
              <a:rPr lang="nb-NO" sz="1400" dirty="0" err="1">
                <a:hlinkClick r:id="rId3"/>
              </a:rPr>
              <a:t>brief</a:t>
            </a:r>
            <a:r>
              <a:rPr lang="nb-NO" sz="1400" dirty="0">
                <a:hlinkClick r:id="rId3"/>
              </a:rPr>
              <a:t> </a:t>
            </a:r>
            <a:r>
              <a:rPr lang="nb-NO" sz="1400" dirty="0" err="1">
                <a:hlinkClick r:id="rId3"/>
              </a:rPr>
              <a:t>description</a:t>
            </a:r>
            <a:r>
              <a:rPr lang="nb-NO" sz="1400" dirty="0">
                <a:hlinkClick r:id="rId3"/>
              </a:rPr>
              <a:t> </a:t>
            </a:r>
            <a:r>
              <a:rPr lang="nb-NO" sz="1400" dirty="0" err="1">
                <a:hlinkClick r:id="rId3"/>
              </a:rPr>
              <a:t>of</a:t>
            </a:r>
            <a:r>
              <a:rPr lang="nb-NO" sz="1400" dirty="0">
                <a:hlinkClick r:id="rId3"/>
              </a:rPr>
              <a:t> </a:t>
            </a:r>
            <a:r>
              <a:rPr lang="nb-NO" sz="1400" dirty="0" err="1">
                <a:hlinkClick r:id="rId3"/>
              </a:rPr>
              <a:t>some</a:t>
            </a:r>
            <a:r>
              <a:rPr lang="nb-NO" sz="1400" dirty="0">
                <a:hlinkClick r:id="rId3"/>
              </a:rPr>
              <a:t> </a:t>
            </a:r>
            <a:r>
              <a:rPr lang="nb-NO" sz="1400" dirty="0" err="1">
                <a:hlinkClick r:id="rId3"/>
              </a:rPr>
              <a:t>search</a:t>
            </a:r>
            <a:r>
              <a:rPr lang="nb-NO" sz="1400" dirty="0">
                <a:hlinkClick r:id="rId3"/>
              </a:rPr>
              <a:t> engines </a:t>
            </a:r>
            <a:r>
              <a:rPr lang="nb-NO" sz="1400" dirty="0"/>
              <a:t> 	</a:t>
            </a:r>
            <a:r>
              <a:rPr lang="nb-NO" sz="1400" dirty="0">
                <a:hlinkClick r:id="rId4"/>
              </a:rPr>
              <a:t>Søkemotorer er verdens mest brukte form for kunstig intelligens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945364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C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14044ABA-98A7-CFDB-6454-E2017FA0E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637" y="73859"/>
            <a:ext cx="5189432" cy="679132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6AF71E6A-461B-627A-78B7-960D8D7DA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47" y="6232892"/>
            <a:ext cx="1066301" cy="43733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" name="Group">
            <a:extLst>
              <a:ext uri="{FF2B5EF4-FFF2-40B4-BE49-F238E27FC236}">
                <a16:creationId xmlns:a16="http://schemas.microsoft.com/office/drawing/2014/main" id="{BFB49B52-A5D6-7E14-AF5F-3ECFCCD3317F}"/>
              </a:ext>
            </a:extLst>
          </p:cNvPr>
          <p:cNvGrpSpPr/>
          <p:nvPr/>
        </p:nvGrpSpPr>
        <p:grpSpPr>
          <a:xfrm>
            <a:off x="4404059" y="928421"/>
            <a:ext cx="1377184" cy="484738"/>
            <a:chOff x="8579550" y="-767624"/>
            <a:chExt cx="3534597" cy="628316"/>
          </a:xfrm>
        </p:grpSpPr>
        <p:sp>
          <p:nvSpPr>
            <p:cNvPr id="14" name="Rounded Rectangle">
              <a:extLst>
                <a:ext uri="{FF2B5EF4-FFF2-40B4-BE49-F238E27FC236}">
                  <a16:creationId xmlns:a16="http://schemas.microsoft.com/office/drawing/2014/main" id="{9D0B700C-C8EA-1541-41D4-7FED78E1895D}"/>
                </a:ext>
              </a:extLst>
            </p:cNvPr>
            <p:cNvSpPr/>
            <p:nvPr/>
          </p:nvSpPr>
          <p:spPr>
            <a:xfrm>
              <a:off x="8583408" y="-767624"/>
              <a:ext cx="352688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chemeClr val="bg2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" name="Raw data: Sensor">
              <a:extLst>
                <a:ext uri="{FF2B5EF4-FFF2-40B4-BE49-F238E27FC236}">
                  <a16:creationId xmlns:a16="http://schemas.microsoft.com/office/drawing/2014/main" id="{5C631262-B87C-4FF6-B4C9-A799128ADDED}"/>
                </a:ext>
              </a:extLst>
            </p:cNvPr>
            <p:cNvSpPr txBox="1"/>
            <p:nvPr/>
          </p:nvSpPr>
          <p:spPr>
            <a:xfrm>
              <a:off x="8579550" y="-684845"/>
              <a:ext cx="353459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endParaRPr dirty="0"/>
            </a:p>
          </p:txBody>
        </p:sp>
      </p:grpSp>
      <p:sp>
        <p:nvSpPr>
          <p:cNvPr id="24" name="Functional data">
            <a:extLst>
              <a:ext uri="{FF2B5EF4-FFF2-40B4-BE49-F238E27FC236}">
                <a16:creationId xmlns:a16="http://schemas.microsoft.com/office/drawing/2014/main" id="{C49CE8B3-828E-7EBF-E102-5A6FA25BB8FD}"/>
              </a:ext>
            </a:extLst>
          </p:cNvPr>
          <p:cNvSpPr txBox="1"/>
          <p:nvPr/>
        </p:nvSpPr>
        <p:spPr>
          <a:xfrm>
            <a:off x="2445990" y="4251020"/>
            <a:ext cx="1690035" cy="8691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r>
              <a:rPr lang="nb-NO" sz="4000" dirty="0"/>
              <a:t>?</a:t>
            </a:r>
            <a:endParaRPr sz="4000" dirty="0"/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7845E452-C90C-EB12-144D-F46E615E50FB}"/>
              </a:ext>
            </a:extLst>
          </p:cNvPr>
          <p:cNvSpPr txBox="1"/>
          <p:nvPr/>
        </p:nvSpPr>
        <p:spPr>
          <a:xfrm>
            <a:off x="7113084" y="5120137"/>
            <a:ext cx="1671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Invisible</a:t>
            </a:r>
            <a:r>
              <a:rPr lang="nb-NO" sz="1800" b="1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  <a:endParaRPr lang="nb-NO" dirty="0"/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ECDDCCD6-9809-69FF-2656-861B39E75069}"/>
              </a:ext>
            </a:extLst>
          </p:cNvPr>
          <p:cNvSpPr txBox="1"/>
          <p:nvPr/>
        </p:nvSpPr>
        <p:spPr>
          <a:xfrm>
            <a:off x="7113084" y="2186107"/>
            <a:ext cx="1671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Visible</a:t>
            </a:r>
            <a:r>
              <a:rPr lang="nb-NO" sz="1800" b="1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  <a:endParaRPr lang="nb-NO" dirty="0"/>
          </a:p>
        </p:txBody>
      </p:sp>
      <p:cxnSp>
        <p:nvCxnSpPr>
          <p:cNvPr id="36" name="Rett pilkobling 35">
            <a:extLst>
              <a:ext uri="{FF2B5EF4-FFF2-40B4-BE49-F238E27FC236}">
                <a16:creationId xmlns:a16="http://schemas.microsoft.com/office/drawing/2014/main" id="{CD41DDAA-3CFB-6EB4-568B-2C4E8E05F1B5}"/>
              </a:ext>
            </a:extLst>
          </p:cNvPr>
          <p:cNvCxnSpPr>
            <a:cxnSpLocks/>
            <a:stCxn id="34" idx="2"/>
            <a:endCxn id="33" idx="0"/>
          </p:cNvCxnSpPr>
          <p:nvPr/>
        </p:nvCxnSpPr>
        <p:spPr>
          <a:xfrm>
            <a:off x="7949026" y="2555439"/>
            <a:ext cx="0" cy="25646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09D05AC9-2052-D4D8-76E0-85BBFDC73218}"/>
              </a:ext>
            </a:extLst>
          </p:cNvPr>
          <p:cNvSpPr txBox="1"/>
          <p:nvPr/>
        </p:nvSpPr>
        <p:spPr>
          <a:xfrm>
            <a:off x="459869" y="320963"/>
            <a:ext cx="38682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4000" dirty="0">
                <a:latin typeface="Arial Black" panose="020B0A04020102020204" pitchFamily="34" charset="0"/>
              </a:rPr>
              <a:t>Data </a:t>
            </a:r>
            <a:r>
              <a:rPr lang="nb-NO" sz="4000" dirty="0" err="1">
                <a:latin typeface="Arial Black" panose="020B0A04020102020204" pitchFamily="34" charset="0"/>
              </a:rPr>
              <a:t>Iceberg</a:t>
            </a:r>
            <a:endParaRPr lang="nb-NO" dirty="0"/>
          </a:p>
        </p:txBody>
      </p:sp>
      <p:grpSp>
        <p:nvGrpSpPr>
          <p:cNvPr id="44" name="Group">
            <a:extLst>
              <a:ext uri="{FF2B5EF4-FFF2-40B4-BE49-F238E27FC236}">
                <a16:creationId xmlns:a16="http://schemas.microsoft.com/office/drawing/2014/main" id="{EF9F51F3-2FEF-C25E-D829-1C8A4907244C}"/>
              </a:ext>
            </a:extLst>
          </p:cNvPr>
          <p:cNvGrpSpPr/>
          <p:nvPr/>
        </p:nvGrpSpPr>
        <p:grpSpPr>
          <a:xfrm>
            <a:off x="4720319" y="1644373"/>
            <a:ext cx="6697813" cy="4488550"/>
            <a:chOff x="1820267" y="-1779477"/>
            <a:chExt cx="17190196" cy="5818045"/>
          </a:xfrm>
        </p:grpSpPr>
        <p:sp>
          <p:nvSpPr>
            <p:cNvPr id="45" name="Rounded Rectangle">
              <a:extLst>
                <a:ext uri="{FF2B5EF4-FFF2-40B4-BE49-F238E27FC236}">
                  <a16:creationId xmlns:a16="http://schemas.microsoft.com/office/drawing/2014/main" id="{D7296EE9-034C-BC7F-50A0-6C59154D33F2}"/>
                </a:ext>
              </a:extLst>
            </p:cNvPr>
            <p:cNvSpPr/>
            <p:nvPr/>
          </p:nvSpPr>
          <p:spPr>
            <a:xfrm>
              <a:off x="15483582" y="3410252"/>
              <a:ext cx="3526881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chemeClr val="bg2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6" name="Raw data: Sensor">
              <a:extLst>
                <a:ext uri="{FF2B5EF4-FFF2-40B4-BE49-F238E27FC236}">
                  <a16:creationId xmlns:a16="http://schemas.microsoft.com/office/drawing/2014/main" id="{F46B646B-0143-80C5-B024-00CBAF690636}"/>
                </a:ext>
              </a:extLst>
            </p:cNvPr>
            <p:cNvSpPr txBox="1"/>
            <p:nvPr/>
          </p:nvSpPr>
          <p:spPr>
            <a:xfrm>
              <a:off x="1820267" y="-1779477"/>
              <a:ext cx="3534596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endParaRPr dirty="0"/>
            </a:p>
          </p:txBody>
        </p:sp>
      </p:grpSp>
      <p:sp>
        <p:nvSpPr>
          <p:cNvPr id="48" name="Rounded Rectangle">
            <a:extLst>
              <a:ext uri="{FF2B5EF4-FFF2-40B4-BE49-F238E27FC236}">
                <a16:creationId xmlns:a16="http://schemas.microsoft.com/office/drawing/2014/main" id="{1205CCA0-FA85-A4D6-E881-C8B643C85319}"/>
              </a:ext>
            </a:extLst>
          </p:cNvPr>
          <p:cNvSpPr/>
          <p:nvPr/>
        </p:nvSpPr>
        <p:spPr>
          <a:xfrm>
            <a:off x="361973" y="2565806"/>
            <a:ext cx="1374178" cy="484738"/>
          </a:xfrm>
          <a:prstGeom prst="roundRect">
            <a:avLst>
              <a:gd name="adj" fmla="val 50000"/>
            </a:avLst>
          </a:prstGeom>
          <a:solidFill>
            <a:srgbClr val="FFFFFF">
              <a:alpha val="90063"/>
            </a:srgbClr>
          </a:solidFill>
          <a:ln w="63500" cap="flat">
            <a:solidFill>
              <a:schemeClr val="bg2"/>
            </a:solidFill>
            <a:prstDash val="sysDot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1200" b="0">
                <a:solidFill>
                  <a:srgbClr val="FFFFFF">
                    <a:alpha val="90425"/>
                  </a:srgb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9" name="Raw data: Sensor">
            <a:extLst>
              <a:ext uri="{FF2B5EF4-FFF2-40B4-BE49-F238E27FC236}">
                <a16:creationId xmlns:a16="http://schemas.microsoft.com/office/drawing/2014/main" id="{881D6929-D1BF-E010-7B05-1EDE056E0424}"/>
              </a:ext>
            </a:extLst>
          </p:cNvPr>
          <p:cNvSpPr txBox="1"/>
          <p:nvPr/>
        </p:nvSpPr>
        <p:spPr>
          <a:xfrm>
            <a:off x="360470" y="2629669"/>
            <a:ext cx="1377184" cy="3570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endParaRPr dirty="0"/>
          </a:p>
        </p:txBody>
      </p:sp>
      <p:sp>
        <p:nvSpPr>
          <p:cNvPr id="50" name="Rounded Rectangle">
            <a:extLst>
              <a:ext uri="{FF2B5EF4-FFF2-40B4-BE49-F238E27FC236}">
                <a16:creationId xmlns:a16="http://schemas.microsoft.com/office/drawing/2014/main" id="{A428903C-6F5E-E6D0-E5A6-4646FB8D7EE3}"/>
              </a:ext>
            </a:extLst>
          </p:cNvPr>
          <p:cNvSpPr/>
          <p:nvPr/>
        </p:nvSpPr>
        <p:spPr>
          <a:xfrm>
            <a:off x="821596" y="5077048"/>
            <a:ext cx="1556451" cy="484738"/>
          </a:xfrm>
          <a:prstGeom prst="roundRect">
            <a:avLst>
              <a:gd name="adj" fmla="val 50000"/>
            </a:avLst>
          </a:prstGeom>
          <a:solidFill>
            <a:srgbClr val="FFFFFF">
              <a:alpha val="90063"/>
            </a:srgbClr>
          </a:solidFill>
          <a:ln w="63500" cap="flat">
            <a:solidFill>
              <a:schemeClr val="bg2"/>
            </a:solidFill>
            <a:prstDash val="sysDot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1200" b="0">
                <a:solidFill>
                  <a:srgbClr val="FFFFFF">
                    <a:alpha val="90425"/>
                  </a:srgb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1" name="Raw data: Sensor">
            <a:extLst>
              <a:ext uri="{FF2B5EF4-FFF2-40B4-BE49-F238E27FC236}">
                <a16:creationId xmlns:a16="http://schemas.microsoft.com/office/drawing/2014/main" id="{3A1EC0A7-F46E-5C22-9152-A930C24F7944}"/>
              </a:ext>
            </a:extLst>
          </p:cNvPr>
          <p:cNvSpPr txBox="1"/>
          <p:nvPr/>
        </p:nvSpPr>
        <p:spPr>
          <a:xfrm>
            <a:off x="990510" y="5120137"/>
            <a:ext cx="1290842" cy="3570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endParaRPr dirty="0"/>
          </a:p>
        </p:txBody>
      </p:sp>
      <p:sp>
        <p:nvSpPr>
          <p:cNvPr id="52" name="Rounded Rectangle">
            <a:extLst>
              <a:ext uri="{FF2B5EF4-FFF2-40B4-BE49-F238E27FC236}">
                <a16:creationId xmlns:a16="http://schemas.microsoft.com/office/drawing/2014/main" id="{6A75938E-BC42-08C1-8DC0-1A7E69635139}"/>
              </a:ext>
            </a:extLst>
          </p:cNvPr>
          <p:cNvSpPr/>
          <p:nvPr/>
        </p:nvSpPr>
        <p:spPr>
          <a:xfrm>
            <a:off x="9705144" y="911052"/>
            <a:ext cx="1374178" cy="484738"/>
          </a:xfrm>
          <a:prstGeom prst="roundRect">
            <a:avLst>
              <a:gd name="adj" fmla="val 50000"/>
            </a:avLst>
          </a:prstGeom>
          <a:solidFill>
            <a:srgbClr val="FFFFFF">
              <a:alpha val="90063"/>
            </a:srgbClr>
          </a:solidFill>
          <a:ln w="63500" cap="flat">
            <a:solidFill>
              <a:schemeClr val="bg2"/>
            </a:solidFill>
            <a:prstDash val="sysDot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1200" b="0">
                <a:solidFill>
                  <a:srgbClr val="FFFFFF">
                    <a:alpha val="90425"/>
                  </a:srgb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53" name="Raw data: Sensor">
            <a:extLst>
              <a:ext uri="{FF2B5EF4-FFF2-40B4-BE49-F238E27FC236}">
                <a16:creationId xmlns:a16="http://schemas.microsoft.com/office/drawing/2014/main" id="{8D4D8CB5-1B52-8A7B-6113-D7152AF2B871}"/>
              </a:ext>
            </a:extLst>
          </p:cNvPr>
          <p:cNvSpPr txBox="1"/>
          <p:nvPr/>
        </p:nvSpPr>
        <p:spPr>
          <a:xfrm>
            <a:off x="5190160" y="974915"/>
            <a:ext cx="1377184" cy="3570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endParaRPr dirty="0"/>
          </a:p>
        </p:txBody>
      </p:sp>
      <p:sp>
        <p:nvSpPr>
          <p:cNvPr id="54" name="Rounded Rectangle">
            <a:extLst>
              <a:ext uri="{FF2B5EF4-FFF2-40B4-BE49-F238E27FC236}">
                <a16:creationId xmlns:a16="http://schemas.microsoft.com/office/drawing/2014/main" id="{4974919C-20B8-92E9-A1C0-F7003B899A6D}"/>
              </a:ext>
            </a:extLst>
          </p:cNvPr>
          <p:cNvSpPr/>
          <p:nvPr/>
        </p:nvSpPr>
        <p:spPr>
          <a:xfrm>
            <a:off x="2603919" y="2122243"/>
            <a:ext cx="1374178" cy="484738"/>
          </a:xfrm>
          <a:prstGeom prst="roundRect">
            <a:avLst>
              <a:gd name="adj" fmla="val 50000"/>
            </a:avLst>
          </a:prstGeom>
          <a:solidFill>
            <a:srgbClr val="FFFFFF">
              <a:alpha val="90063"/>
            </a:srgbClr>
          </a:solidFill>
          <a:ln w="63500" cap="flat">
            <a:solidFill>
              <a:schemeClr val="bg2"/>
            </a:solidFill>
            <a:prstDash val="sysDot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1200" b="0">
                <a:solidFill>
                  <a:srgbClr val="FFFFFF">
                    <a:alpha val="90425"/>
                  </a:srgb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5" name="Raw data: Sensor">
            <a:extLst>
              <a:ext uri="{FF2B5EF4-FFF2-40B4-BE49-F238E27FC236}">
                <a16:creationId xmlns:a16="http://schemas.microsoft.com/office/drawing/2014/main" id="{9B085645-E060-28A0-7632-D938CCD44D09}"/>
              </a:ext>
            </a:extLst>
          </p:cNvPr>
          <p:cNvSpPr txBox="1"/>
          <p:nvPr/>
        </p:nvSpPr>
        <p:spPr>
          <a:xfrm>
            <a:off x="2602416" y="2207577"/>
            <a:ext cx="1377184" cy="3570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endParaRPr dirty="0"/>
          </a:p>
        </p:txBody>
      </p:sp>
      <p:sp>
        <p:nvSpPr>
          <p:cNvPr id="57" name="TekstSylinder 56">
            <a:extLst>
              <a:ext uri="{FF2B5EF4-FFF2-40B4-BE49-F238E27FC236}">
                <a16:creationId xmlns:a16="http://schemas.microsoft.com/office/drawing/2014/main" id="{EF93E22F-939C-C555-7B5A-D62470887F59}"/>
              </a:ext>
            </a:extLst>
          </p:cNvPr>
          <p:cNvSpPr txBox="1"/>
          <p:nvPr/>
        </p:nvSpPr>
        <p:spPr>
          <a:xfrm>
            <a:off x="703237" y="990371"/>
            <a:ext cx="34327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What is data?</a:t>
            </a:r>
          </a:p>
          <a:p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What types of data exist?</a:t>
            </a:r>
            <a:endParaRPr lang="en-GB" dirty="0"/>
          </a:p>
        </p:txBody>
      </p:sp>
      <p:sp>
        <p:nvSpPr>
          <p:cNvPr id="60" name="Functional data">
            <a:extLst>
              <a:ext uri="{FF2B5EF4-FFF2-40B4-BE49-F238E27FC236}">
                <a16:creationId xmlns:a16="http://schemas.microsoft.com/office/drawing/2014/main" id="{FA9803A0-B32F-A810-E046-DD97AD264F46}"/>
              </a:ext>
            </a:extLst>
          </p:cNvPr>
          <p:cNvSpPr txBox="1"/>
          <p:nvPr/>
        </p:nvSpPr>
        <p:spPr>
          <a:xfrm>
            <a:off x="1008597" y="3494106"/>
            <a:ext cx="1690035" cy="8691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r>
              <a:rPr lang="nb-NO" sz="4000" dirty="0"/>
              <a:t>?</a:t>
            </a:r>
            <a:endParaRPr sz="4000" dirty="0"/>
          </a:p>
        </p:txBody>
      </p:sp>
      <p:sp>
        <p:nvSpPr>
          <p:cNvPr id="61" name="Functional data">
            <a:extLst>
              <a:ext uri="{FF2B5EF4-FFF2-40B4-BE49-F238E27FC236}">
                <a16:creationId xmlns:a16="http://schemas.microsoft.com/office/drawing/2014/main" id="{8BF936E5-D8E5-2ADA-B3C4-3E91A6C7D2C0}"/>
              </a:ext>
            </a:extLst>
          </p:cNvPr>
          <p:cNvSpPr txBox="1"/>
          <p:nvPr/>
        </p:nvSpPr>
        <p:spPr>
          <a:xfrm>
            <a:off x="3343447" y="3253257"/>
            <a:ext cx="1690035" cy="8691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r>
              <a:rPr lang="nb-NO" sz="4000" dirty="0"/>
              <a:t>?</a:t>
            </a:r>
            <a:endParaRPr sz="4000" dirty="0"/>
          </a:p>
        </p:txBody>
      </p:sp>
      <p:sp>
        <p:nvSpPr>
          <p:cNvPr id="62" name="Functional data">
            <a:extLst>
              <a:ext uri="{FF2B5EF4-FFF2-40B4-BE49-F238E27FC236}">
                <a16:creationId xmlns:a16="http://schemas.microsoft.com/office/drawing/2014/main" id="{C9D37803-902E-13FD-12EC-EA52DE75393D}"/>
              </a:ext>
            </a:extLst>
          </p:cNvPr>
          <p:cNvSpPr txBox="1"/>
          <p:nvPr/>
        </p:nvSpPr>
        <p:spPr>
          <a:xfrm>
            <a:off x="3827350" y="5213627"/>
            <a:ext cx="1690035" cy="8691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r>
              <a:rPr lang="nb-NO" sz="4000" dirty="0"/>
              <a:t>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174665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CB550ABC-AC14-338F-53B5-F93C6B033E4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2942" y="175364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asted-movie.png" descr="pasted-movie.png">
            <a:extLst>
              <a:ext uri="{FF2B5EF4-FFF2-40B4-BE49-F238E27FC236}">
                <a16:creationId xmlns:a16="http://schemas.microsoft.com/office/drawing/2014/main" id="{CA317C1B-5A02-A996-A6B4-CC9985425B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91" t="12630" r="15625" b="34972"/>
          <a:stretch/>
        </p:blipFill>
        <p:spPr>
          <a:xfrm>
            <a:off x="5019676" y="1676400"/>
            <a:ext cx="6682280" cy="389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E101B71-25BF-C561-A95C-CE1E842C8911}"/>
              </a:ext>
            </a:extLst>
          </p:cNvPr>
          <p:cNvSpPr txBox="1"/>
          <p:nvPr/>
        </p:nvSpPr>
        <p:spPr>
          <a:xfrm>
            <a:off x="712913" y="3903716"/>
            <a:ext cx="3449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For example</a:t>
            </a:r>
          </a:p>
          <a:p>
            <a:r>
              <a:rPr lang="en-GB" sz="2000" dirty="0"/>
              <a:t>You draw ideas for a TikTok video with a pencil</a:t>
            </a:r>
          </a:p>
        </p:txBody>
      </p:sp>
      <p:grpSp>
        <p:nvGrpSpPr>
          <p:cNvPr id="14" name="Group">
            <a:extLst>
              <a:ext uri="{FF2B5EF4-FFF2-40B4-BE49-F238E27FC236}">
                <a16:creationId xmlns:a16="http://schemas.microsoft.com/office/drawing/2014/main" id="{4D2ED515-3172-6E90-16CD-60509DE6B588}"/>
              </a:ext>
            </a:extLst>
          </p:cNvPr>
          <p:cNvGrpSpPr/>
          <p:nvPr/>
        </p:nvGrpSpPr>
        <p:grpSpPr>
          <a:xfrm>
            <a:off x="577961" y="2203768"/>
            <a:ext cx="4076696" cy="643111"/>
            <a:chOff x="0" y="0"/>
            <a:chExt cx="3534596" cy="628315"/>
          </a:xfrm>
        </p:grpSpPr>
        <p:sp>
          <p:nvSpPr>
            <p:cNvPr id="15" name="Rounded Rectangle">
              <a:extLst>
                <a:ext uri="{FF2B5EF4-FFF2-40B4-BE49-F238E27FC236}">
                  <a16:creationId xmlns:a16="http://schemas.microsoft.com/office/drawing/2014/main" id="{E689412D-D968-6B52-20CD-42D33EB33D13}"/>
                </a:ext>
              </a:extLst>
            </p:cNvPr>
            <p:cNvSpPr/>
            <p:nvPr/>
          </p:nvSpPr>
          <p:spPr>
            <a:xfrm>
              <a:off x="3857" y="0"/>
              <a:ext cx="352688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41A4A6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" name="Human-created data">
              <a:extLst>
                <a:ext uri="{FF2B5EF4-FFF2-40B4-BE49-F238E27FC236}">
                  <a16:creationId xmlns:a16="http://schemas.microsoft.com/office/drawing/2014/main" id="{35944123-8997-2610-57A7-58B02103525E}"/>
                </a:ext>
              </a:extLst>
            </p:cNvPr>
            <p:cNvSpPr txBox="1"/>
            <p:nvPr/>
          </p:nvSpPr>
          <p:spPr>
            <a:xfrm>
              <a:off x="0" y="82779"/>
              <a:ext cx="353459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sz="2400" b="1" dirty="0"/>
                <a:t>Human-</a:t>
              </a:r>
              <a:r>
                <a:rPr lang="nb-NO" sz="2400" b="1" dirty="0" err="1"/>
                <a:t>created</a:t>
              </a:r>
              <a:r>
                <a:rPr lang="nb-NO" sz="2400" b="1" dirty="0"/>
                <a:t> data</a:t>
              </a:r>
              <a:endParaRPr sz="2400" b="1" dirty="0"/>
            </a:p>
          </p:txBody>
        </p:sp>
      </p:grpSp>
      <p:pic>
        <p:nvPicPr>
          <p:cNvPr id="17" name="Image" descr="Image">
            <a:extLst>
              <a:ext uri="{FF2B5EF4-FFF2-40B4-BE49-F238E27FC236}">
                <a16:creationId xmlns:a16="http://schemas.microsoft.com/office/drawing/2014/main" id="{F03C0AAB-8E1D-5C7C-12E1-CCDEDCF9E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142" y="1702083"/>
            <a:ext cx="596333" cy="596333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ekstSylinder 22">
            <a:extLst>
              <a:ext uri="{FF2B5EF4-FFF2-40B4-BE49-F238E27FC236}">
                <a16:creationId xmlns:a16="http://schemas.microsoft.com/office/drawing/2014/main" id="{EAC8F464-B2EF-4866-1411-21FF684C870D}"/>
              </a:ext>
            </a:extLst>
          </p:cNvPr>
          <p:cNvSpPr txBox="1"/>
          <p:nvPr/>
        </p:nvSpPr>
        <p:spPr>
          <a:xfrm>
            <a:off x="1410378" y="3064363"/>
            <a:ext cx="26472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b="1" dirty="0" err="1">
                <a:solidFill>
                  <a:sysClr val="windowText" lastClr="000000"/>
                </a:solidFill>
              </a:rPr>
              <a:t>Without</a:t>
            </a:r>
            <a:r>
              <a:rPr lang="nn-NO" b="1" dirty="0">
                <a:solidFill>
                  <a:sysClr val="windowText" lastClr="000000"/>
                </a:solidFill>
              </a:rPr>
              <a:t> digital </a:t>
            </a:r>
            <a:r>
              <a:rPr lang="nn-NO" b="1" dirty="0" err="1">
                <a:solidFill>
                  <a:sysClr val="windowText" lastClr="000000"/>
                </a:solidFill>
              </a:rPr>
              <a:t>tools</a:t>
            </a:r>
            <a:endParaRPr lang="nb-NO" b="1" dirty="0"/>
          </a:p>
        </p:txBody>
      </p:sp>
      <p:sp>
        <p:nvSpPr>
          <p:cNvPr id="29" name="Pictures: DALL-E">
            <a:extLst>
              <a:ext uri="{FF2B5EF4-FFF2-40B4-BE49-F238E27FC236}">
                <a16:creationId xmlns:a16="http://schemas.microsoft.com/office/drawing/2014/main" id="{266546FF-9344-A3AC-5DD2-22552CC35946}"/>
              </a:ext>
            </a:extLst>
          </p:cNvPr>
          <p:cNvSpPr txBox="1"/>
          <p:nvPr/>
        </p:nvSpPr>
        <p:spPr>
          <a:xfrm>
            <a:off x="9420823" y="5380864"/>
            <a:ext cx="86177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900" b="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b-NO" dirty="0"/>
              <a:t>Photo:</a:t>
            </a:r>
            <a:r>
              <a:rPr dirty="0"/>
              <a:t> DALL-E</a:t>
            </a: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D48C0343-1076-9965-57C5-848230544705}"/>
              </a:ext>
            </a:extLst>
          </p:cNvPr>
          <p:cNvSpPr txBox="1"/>
          <p:nvPr/>
        </p:nvSpPr>
        <p:spPr>
          <a:xfrm>
            <a:off x="851770" y="406829"/>
            <a:ext cx="10850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latin typeface="Arial Black" panose="020B0A04020102020204" pitchFamily="34" charset="0"/>
              </a:rPr>
              <a:t>Human-</a:t>
            </a:r>
            <a:r>
              <a:rPr lang="nb-NO" sz="4000" dirty="0" err="1">
                <a:latin typeface="Arial Black" panose="020B0A04020102020204" pitchFamily="34" charset="0"/>
              </a:rPr>
              <a:t>created</a:t>
            </a:r>
            <a:r>
              <a:rPr lang="nb-NO" sz="4000" dirty="0">
                <a:latin typeface="Arial Black" panose="020B0A04020102020204" pitchFamily="34" charset="0"/>
              </a:rPr>
              <a:t> data</a:t>
            </a:r>
            <a:endParaRPr lang="nb-NO" sz="4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66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CB550ABC-AC14-338F-53B5-F93C6B033E4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2942" y="175364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2E4431D-367A-F87B-FB4A-6579B6F98AEF}"/>
              </a:ext>
            </a:extLst>
          </p:cNvPr>
          <p:cNvSpPr txBox="1"/>
          <p:nvPr/>
        </p:nvSpPr>
        <p:spPr>
          <a:xfrm>
            <a:off x="851770" y="406829"/>
            <a:ext cx="7866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 err="1">
                <a:latin typeface="Arial Black" panose="020B0A04020102020204" pitchFamily="34" charset="0"/>
              </a:rPr>
              <a:t>Raw</a:t>
            </a:r>
            <a:r>
              <a:rPr lang="nb-NO" sz="4000" dirty="0">
                <a:latin typeface="Arial Black" panose="020B0A04020102020204" pitchFamily="34" charset="0"/>
              </a:rPr>
              <a:t> data</a:t>
            </a:r>
            <a:endParaRPr lang="nb-NO" sz="4000" dirty="0">
              <a:latin typeface="Arial Narrow" panose="020B0606020202030204" pitchFamily="34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E101B71-25BF-C561-A95C-CE1E842C8911}"/>
              </a:ext>
            </a:extLst>
          </p:cNvPr>
          <p:cNvSpPr txBox="1"/>
          <p:nvPr/>
        </p:nvSpPr>
        <p:spPr>
          <a:xfrm>
            <a:off x="591492" y="2795051"/>
            <a:ext cx="38781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Visible and unprocessed data created intentionally by humans.</a:t>
            </a:r>
          </a:p>
          <a:p>
            <a:endParaRPr lang="en-GB" sz="2000" b="1" dirty="0"/>
          </a:p>
          <a:p>
            <a:r>
              <a:rPr lang="en-GB" sz="2000" b="1" dirty="0"/>
              <a:t>For example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You type your date of birth to register a TikTok profile.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You also upload a video of your cat.</a:t>
            </a:r>
          </a:p>
        </p:txBody>
      </p:sp>
      <p:grpSp>
        <p:nvGrpSpPr>
          <p:cNvPr id="2" name="Group">
            <a:extLst>
              <a:ext uri="{FF2B5EF4-FFF2-40B4-BE49-F238E27FC236}">
                <a16:creationId xmlns:a16="http://schemas.microsoft.com/office/drawing/2014/main" id="{381C2B86-E508-F8A9-DF25-2D28861B4395}"/>
              </a:ext>
            </a:extLst>
          </p:cNvPr>
          <p:cNvGrpSpPr/>
          <p:nvPr/>
        </p:nvGrpSpPr>
        <p:grpSpPr>
          <a:xfrm>
            <a:off x="630594" y="1822210"/>
            <a:ext cx="3878123" cy="761127"/>
            <a:chOff x="50173" y="-252375"/>
            <a:chExt cx="3534597" cy="628316"/>
          </a:xfrm>
        </p:grpSpPr>
        <p:sp>
          <p:nvSpPr>
            <p:cNvPr id="3" name="Rounded Rectangle">
              <a:extLst>
                <a:ext uri="{FF2B5EF4-FFF2-40B4-BE49-F238E27FC236}">
                  <a16:creationId xmlns:a16="http://schemas.microsoft.com/office/drawing/2014/main" id="{6361B987-BD62-9CD8-32E5-7856473B3482}"/>
                </a:ext>
              </a:extLst>
            </p:cNvPr>
            <p:cNvSpPr/>
            <p:nvPr/>
          </p:nvSpPr>
          <p:spPr>
            <a:xfrm>
              <a:off x="57888" y="-252375"/>
              <a:ext cx="352688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308EB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" name="Raw data: Content">
              <a:extLst>
                <a:ext uri="{FF2B5EF4-FFF2-40B4-BE49-F238E27FC236}">
                  <a16:creationId xmlns:a16="http://schemas.microsoft.com/office/drawing/2014/main" id="{CE9A0636-C847-FAC9-9FFD-958BAEDEB6C1}"/>
                </a:ext>
              </a:extLst>
            </p:cNvPr>
            <p:cNvSpPr txBox="1"/>
            <p:nvPr/>
          </p:nvSpPr>
          <p:spPr>
            <a:xfrm>
              <a:off x="50173" y="-121672"/>
              <a:ext cx="353459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Raw</a:t>
              </a:r>
              <a:r>
                <a:rPr lang="nb-NO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data</a:t>
              </a:r>
              <a:r>
                <a:rPr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nb-NO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Content</a:t>
              </a:r>
              <a:endParaRPr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CFE3A41C-78BD-F084-E99F-38C5FDDEC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053" y="1327425"/>
            <a:ext cx="675106" cy="67510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movie.png" descr="pasted-movie.png">
            <a:extLst>
              <a:ext uri="{FF2B5EF4-FFF2-40B4-BE49-F238E27FC236}">
                <a16:creationId xmlns:a16="http://schemas.microsoft.com/office/drawing/2014/main" id="{A2230B1D-88EE-D6B5-A352-081C5F82B8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482" t="5850" r="26342" b="4751"/>
          <a:stretch>
            <a:fillRect/>
          </a:stretch>
        </p:blipFill>
        <p:spPr>
          <a:xfrm>
            <a:off x="4663515" y="3880676"/>
            <a:ext cx="1180407" cy="2285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1" h="21597" extrusionOk="0">
                <a:moveTo>
                  <a:pt x="10818" y="0"/>
                </a:moveTo>
                <a:cubicBezTo>
                  <a:pt x="5017" y="0"/>
                  <a:pt x="2284" y="16"/>
                  <a:pt x="2036" y="51"/>
                </a:cubicBezTo>
                <a:cubicBezTo>
                  <a:pt x="1561" y="119"/>
                  <a:pt x="808" y="519"/>
                  <a:pt x="657" y="784"/>
                </a:cubicBezTo>
                <a:cubicBezTo>
                  <a:pt x="535" y="996"/>
                  <a:pt x="512" y="10648"/>
                  <a:pt x="621" y="17237"/>
                </a:cubicBezTo>
                <a:cubicBezTo>
                  <a:pt x="673" y="20420"/>
                  <a:pt x="688" y="20662"/>
                  <a:pt x="841" y="20808"/>
                </a:cubicBezTo>
                <a:cubicBezTo>
                  <a:pt x="932" y="20895"/>
                  <a:pt x="987" y="20976"/>
                  <a:pt x="959" y="20990"/>
                </a:cubicBezTo>
                <a:cubicBezTo>
                  <a:pt x="953" y="20993"/>
                  <a:pt x="941" y="20990"/>
                  <a:pt x="928" y="20985"/>
                </a:cubicBezTo>
                <a:cubicBezTo>
                  <a:pt x="933" y="20988"/>
                  <a:pt x="934" y="20992"/>
                  <a:pt x="939" y="20996"/>
                </a:cubicBezTo>
                <a:lnTo>
                  <a:pt x="1226" y="21215"/>
                </a:lnTo>
                <a:cubicBezTo>
                  <a:pt x="1251" y="21215"/>
                  <a:pt x="1277" y="21214"/>
                  <a:pt x="1303" y="21209"/>
                </a:cubicBezTo>
                <a:cubicBezTo>
                  <a:pt x="1363" y="21197"/>
                  <a:pt x="1482" y="21229"/>
                  <a:pt x="1569" y="21279"/>
                </a:cubicBezTo>
                <a:cubicBezTo>
                  <a:pt x="1722" y="21367"/>
                  <a:pt x="1723" y="21372"/>
                  <a:pt x="1477" y="21397"/>
                </a:cubicBezTo>
                <a:cubicBezTo>
                  <a:pt x="1337" y="21411"/>
                  <a:pt x="996" y="21437"/>
                  <a:pt x="723" y="21453"/>
                </a:cubicBezTo>
                <a:cubicBezTo>
                  <a:pt x="-56" y="21499"/>
                  <a:pt x="-204" y="21538"/>
                  <a:pt x="272" y="21573"/>
                </a:cubicBezTo>
                <a:cubicBezTo>
                  <a:pt x="496" y="21589"/>
                  <a:pt x="4856" y="21600"/>
                  <a:pt x="9961" y="21597"/>
                </a:cubicBezTo>
                <a:cubicBezTo>
                  <a:pt x="18075" y="21593"/>
                  <a:pt x="19255" y="21584"/>
                  <a:pt x="19328" y="21522"/>
                </a:cubicBezTo>
                <a:cubicBezTo>
                  <a:pt x="19388" y="21471"/>
                  <a:pt x="19355" y="21436"/>
                  <a:pt x="19210" y="21394"/>
                </a:cubicBezTo>
                <a:cubicBezTo>
                  <a:pt x="19043" y="21346"/>
                  <a:pt x="19034" y="21337"/>
                  <a:pt x="19169" y="21335"/>
                </a:cubicBezTo>
                <a:cubicBezTo>
                  <a:pt x="19494" y="21332"/>
                  <a:pt x="20235" y="21092"/>
                  <a:pt x="20492" y="20907"/>
                </a:cubicBezTo>
                <a:cubicBezTo>
                  <a:pt x="20635" y="20804"/>
                  <a:pt x="20804" y="20609"/>
                  <a:pt x="20866" y="20474"/>
                </a:cubicBezTo>
                <a:cubicBezTo>
                  <a:pt x="20954" y="20282"/>
                  <a:pt x="20982" y="18136"/>
                  <a:pt x="20989" y="10595"/>
                </a:cubicBezTo>
                <a:lnTo>
                  <a:pt x="20994" y="965"/>
                </a:lnTo>
                <a:lnTo>
                  <a:pt x="20804" y="746"/>
                </a:lnTo>
                <a:cubicBezTo>
                  <a:pt x="20698" y="626"/>
                  <a:pt x="20461" y="441"/>
                  <a:pt x="20276" y="334"/>
                </a:cubicBezTo>
                <a:cubicBezTo>
                  <a:pt x="20152" y="263"/>
                  <a:pt x="20066" y="202"/>
                  <a:pt x="20035" y="169"/>
                </a:cubicBezTo>
                <a:cubicBezTo>
                  <a:pt x="20026" y="165"/>
                  <a:pt x="20014" y="161"/>
                  <a:pt x="20005" y="158"/>
                </a:cubicBezTo>
                <a:cubicBezTo>
                  <a:pt x="19970" y="146"/>
                  <a:pt x="19962" y="142"/>
                  <a:pt x="19933" y="131"/>
                </a:cubicBezTo>
                <a:cubicBezTo>
                  <a:pt x="19920" y="146"/>
                  <a:pt x="19826" y="127"/>
                  <a:pt x="19564" y="70"/>
                </a:cubicBezTo>
                <a:cubicBezTo>
                  <a:pt x="19283" y="9"/>
                  <a:pt x="18102" y="0"/>
                  <a:pt x="10818" y="0"/>
                </a:cubicBezTo>
                <a:close/>
                <a:moveTo>
                  <a:pt x="20989" y="813"/>
                </a:moveTo>
                <a:cubicBezTo>
                  <a:pt x="20992" y="828"/>
                  <a:pt x="20991" y="836"/>
                  <a:pt x="20994" y="858"/>
                </a:cubicBezTo>
                <a:lnTo>
                  <a:pt x="20994" y="824"/>
                </a:lnTo>
                <a:lnTo>
                  <a:pt x="20989" y="813"/>
                </a:lnTo>
                <a:close/>
                <a:moveTo>
                  <a:pt x="21353" y="4297"/>
                </a:moveTo>
                <a:cubicBezTo>
                  <a:pt x="21265" y="4354"/>
                  <a:pt x="21242" y="4857"/>
                  <a:pt x="21240" y="6911"/>
                </a:cubicBezTo>
                <a:cubicBezTo>
                  <a:pt x="21239" y="7747"/>
                  <a:pt x="21252" y="8469"/>
                  <a:pt x="21266" y="8962"/>
                </a:cubicBezTo>
                <a:cubicBezTo>
                  <a:pt x="21261" y="5939"/>
                  <a:pt x="21273" y="5057"/>
                  <a:pt x="21307" y="6451"/>
                </a:cubicBezTo>
                <a:lnTo>
                  <a:pt x="21363" y="8593"/>
                </a:lnTo>
                <a:lnTo>
                  <a:pt x="21373" y="6687"/>
                </a:lnTo>
                <a:cubicBezTo>
                  <a:pt x="21377" y="6036"/>
                  <a:pt x="21368" y="5155"/>
                  <a:pt x="21353" y="4297"/>
                </a:cubicBezTo>
                <a:close/>
                <a:moveTo>
                  <a:pt x="21368" y="8785"/>
                </a:moveTo>
                <a:cubicBezTo>
                  <a:pt x="21356" y="8772"/>
                  <a:pt x="21348" y="8884"/>
                  <a:pt x="21348" y="9088"/>
                </a:cubicBezTo>
                <a:cubicBezTo>
                  <a:pt x="21348" y="9328"/>
                  <a:pt x="21363" y="9389"/>
                  <a:pt x="21378" y="9318"/>
                </a:cubicBezTo>
                <a:cubicBezTo>
                  <a:pt x="21395" y="9181"/>
                  <a:pt x="21396" y="8972"/>
                  <a:pt x="21378" y="8842"/>
                </a:cubicBezTo>
                <a:cubicBezTo>
                  <a:pt x="21374" y="8808"/>
                  <a:pt x="21372" y="8790"/>
                  <a:pt x="21368" y="8785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2" name="Group">
            <a:extLst>
              <a:ext uri="{FF2B5EF4-FFF2-40B4-BE49-F238E27FC236}">
                <a16:creationId xmlns:a16="http://schemas.microsoft.com/office/drawing/2014/main" id="{89756F30-207A-2FF1-B1F6-30C250D0FBB7}"/>
              </a:ext>
            </a:extLst>
          </p:cNvPr>
          <p:cNvGrpSpPr/>
          <p:nvPr/>
        </p:nvGrpSpPr>
        <p:grpSpPr>
          <a:xfrm>
            <a:off x="7218231" y="1849045"/>
            <a:ext cx="4290283" cy="762648"/>
            <a:chOff x="0" y="0"/>
            <a:chExt cx="3534596" cy="628315"/>
          </a:xfrm>
        </p:grpSpPr>
        <p:sp>
          <p:nvSpPr>
            <p:cNvPr id="18" name="Rounded Rectangle">
              <a:extLst>
                <a:ext uri="{FF2B5EF4-FFF2-40B4-BE49-F238E27FC236}">
                  <a16:creationId xmlns:a16="http://schemas.microsoft.com/office/drawing/2014/main" id="{2F2458DE-E842-1A2D-A363-DDB0C8F2A121}"/>
                </a:ext>
              </a:extLst>
            </p:cNvPr>
            <p:cNvSpPr/>
            <p:nvPr/>
          </p:nvSpPr>
          <p:spPr>
            <a:xfrm>
              <a:off x="3857" y="0"/>
              <a:ext cx="352688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chemeClr val="accent1">
                  <a:lumOff val="-13575"/>
                </a:schemeClr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" name="Raw data: Sensor">
              <a:extLst>
                <a:ext uri="{FF2B5EF4-FFF2-40B4-BE49-F238E27FC236}">
                  <a16:creationId xmlns:a16="http://schemas.microsoft.com/office/drawing/2014/main" id="{1CA8E4C5-D91B-3DAF-C5DC-D7CA23D10D7B}"/>
                </a:ext>
              </a:extLst>
            </p:cNvPr>
            <p:cNvSpPr txBox="1"/>
            <p:nvPr/>
          </p:nvSpPr>
          <p:spPr>
            <a:xfrm>
              <a:off x="0" y="82779"/>
              <a:ext cx="353459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Raw</a:t>
              </a:r>
              <a:r>
                <a:rPr lang="nb-NO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data</a:t>
              </a:r>
              <a:r>
                <a:rPr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: Sensor</a:t>
              </a:r>
            </a:p>
          </p:txBody>
        </p:sp>
      </p:grpSp>
      <p:pic>
        <p:nvPicPr>
          <p:cNvPr id="20" name="Image" descr="Image">
            <a:extLst>
              <a:ext uri="{FF2B5EF4-FFF2-40B4-BE49-F238E27FC236}">
                <a16:creationId xmlns:a16="http://schemas.microsoft.com/office/drawing/2014/main" id="{EFEB8B4F-1ABC-4085-E547-F0FC259BF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4334" y="1345204"/>
            <a:ext cx="676457" cy="6764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" name="pasted-movie.png">
            <a:extLst>
              <a:ext uri="{FF2B5EF4-FFF2-40B4-BE49-F238E27FC236}">
                <a16:creationId xmlns:a16="http://schemas.microsoft.com/office/drawing/2014/main" id="{170DD848-E0E2-EC71-9189-CCFBBBDDDC3B}"/>
              </a:ext>
            </a:extLst>
          </p:cNvPr>
          <p:cNvGrpSpPr/>
          <p:nvPr/>
        </p:nvGrpSpPr>
        <p:grpSpPr>
          <a:xfrm>
            <a:off x="9938298" y="4650444"/>
            <a:ext cx="1709899" cy="1750131"/>
            <a:chOff x="0" y="0"/>
            <a:chExt cx="3238575" cy="3314775"/>
          </a:xfrm>
        </p:grpSpPr>
        <p:pic>
          <p:nvPicPr>
            <p:cNvPr id="22" name="pasted-movie.png" descr="pasted-movie.png">
              <a:extLst>
                <a:ext uri="{FF2B5EF4-FFF2-40B4-BE49-F238E27FC236}">
                  <a16:creationId xmlns:a16="http://schemas.microsoft.com/office/drawing/2014/main" id="{C63D6678-B41E-3275-B292-DC2A5D841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7000" y="88900"/>
              <a:ext cx="2984576" cy="298457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" name="pasted-movie.png" descr="pasted-movie.png">
              <a:extLst>
                <a:ext uri="{FF2B5EF4-FFF2-40B4-BE49-F238E27FC236}">
                  <a16:creationId xmlns:a16="http://schemas.microsoft.com/office/drawing/2014/main" id="{EC31B35A-FB67-54CA-DB09-0235D30ACB05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3238576" cy="3314776"/>
            </a:xfrm>
            <a:prstGeom prst="rect">
              <a:avLst/>
            </a:prstGeom>
            <a:effectLst/>
          </p:spPr>
        </p:pic>
      </p:grp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ECF11A7C-E8FA-B87B-E786-32F4513AFFF1}"/>
              </a:ext>
            </a:extLst>
          </p:cNvPr>
          <p:cNvSpPr txBox="1"/>
          <p:nvPr/>
        </p:nvSpPr>
        <p:spPr>
          <a:xfrm>
            <a:off x="7218231" y="2898007"/>
            <a:ext cx="45328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Invisible data recorded by a sensor.</a:t>
            </a:r>
          </a:p>
          <a:p>
            <a:endParaRPr lang="en-GB" sz="2000" b="1" dirty="0"/>
          </a:p>
          <a:p>
            <a:r>
              <a:rPr lang="en-GB" sz="2000" b="1" dirty="0"/>
              <a:t>For example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GPS-sensor on your phone records your location when you use the TikTok app. </a:t>
            </a:r>
          </a:p>
        </p:txBody>
      </p:sp>
      <p:sp>
        <p:nvSpPr>
          <p:cNvPr id="26" name="Pictures: DALL-E">
            <a:extLst>
              <a:ext uri="{FF2B5EF4-FFF2-40B4-BE49-F238E27FC236}">
                <a16:creationId xmlns:a16="http://schemas.microsoft.com/office/drawing/2014/main" id="{68790456-7133-0BC1-E8FD-8852548A7819}"/>
              </a:ext>
            </a:extLst>
          </p:cNvPr>
          <p:cNvSpPr txBox="1"/>
          <p:nvPr/>
        </p:nvSpPr>
        <p:spPr>
          <a:xfrm>
            <a:off x="4758765" y="6285159"/>
            <a:ext cx="848948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900" b="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b-NO" dirty="0" err="1"/>
              <a:t>Bilete</a:t>
            </a:r>
            <a:r>
              <a:rPr dirty="0"/>
              <a:t>: DALL-E</a:t>
            </a:r>
          </a:p>
        </p:txBody>
      </p:sp>
      <p:sp>
        <p:nvSpPr>
          <p:cNvPr id="27" name="Pictures: DALL-E">
            <a:extLst>
              <a:ext uri="{FF2B5EF4-FFF2-40B4-BE49-F238E27FC236}">
                <a16:creationId xmlns:a16="http://schemas.microsoft.com/office/drawing/2014/main" id="{E121A483-C93D-85CA-0ECB-4C8A59A3E3C1}"/>
              </a:ext>
            </a:extLst>
          </p:cNvPr>
          <p:cNvSpPr txBox="1"/>
          <p:nvPr/>
        </p:nvSpPr>
        <p:spPr>
          <a:xfrm>
            <a:off x="10384804" y="6285159"/>
            <a:ext cx="816888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900" b="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b-NO" dirty="0" err="1"/>
              <a:t>Bilete</a:t>
            </a:r>
            <a:r>
              <a:rPr lang="nb-NO" dirty="0"/>
              <a:t> </a:t>
            </a:r>
            <a:r>
              <a:rPr dirty="0"/>
              <a:t>DALL-E</a:t>
            </a:r>
          </a:p>
        </p:txBody>
      </p:sp>
    </p:spTree>
    <p:extLst>
      <p:ext uri="{BB962C8B-B14F-4D97-AF65-F5344CB8AC3E}">
        <p14:creationId xmlns:p14="http://schemas.microsoft.com/office/powerpoint/2010/main" val="159253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</TotalTime>
  <Words>1164</Words>
  <Application>Microsoft Office PowerPoint</Application>
  <PresentationFormat>Widescreen</PresentationFormat>
  <Paragraphs>158</Paragraphs>
  <Slides>21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31" baseType="lpstr">
      <vt:lpstr>Aptos</vt:lpstr>
      <vt:lpstr>Aptos Display</vt:lpstr>
      <vt:lpstr>Arial</vt:lpstr>
      <vt:lpstr>Arial Black</vt:lpstr>
      <vt:lpstr>Arial Narrow</vt:lpstr>
      <vt:lpstr>Avenir Next Regular</vt:lpstr>
      <vt:lpstr>DIN Alternate Bold</vt:lpstr>
      <vt:lpstr>Helvetica Neue Medium</vt:lpstr>
      <vt:lpstr>Verdana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More resources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Fride Haram Klykken</dc:creator>
  <cp:lastModifiedBy>Fride Haram Klykken</cp:lastModifiedBy>
  <cp:revision>20</cp:revision>
  <dcterms:created xsi:type="dcterms:W3CDTF">2024-06-11T09:14:10Z</dcterms:created>
  <dcterms:modified xsi:type="dcterms:W3CDTF">2024-08-19T08:46:51Z</dcterms:modified>
</cp:coreProperties>
</file>