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1552" r:id="rId5"/>
    <p:sldId id="260" r:id="rId6"/>
    <p:sldId id="1562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50" r:id="rId19"/>
    <p:sldId id="1547" r:id="rId20"/>
    <p:sldId id="1544" r:id="rId21"/>
    <p:sldId id="1559" r:id="rId22"/>
    <p:sldId id="1560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5F"/>
    <a:srgbClr val="356997"/>
    <a:srgbClr val="308EB0"/>
    <a:srgbClr val="F6FAF9"/>
    <a:srgbClr val="9FCCBF"/>
    <a:srgbClr val="3CA88C"/>
    <a:srgbClr val="7F1048"/>
    <a:srgbClr val="FFFFFF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68248" autoAdjust="0"/>
  </p:normalViewPr>
  <p:slideViewPr>
    <p:cSldViewPr snapToGrid="0">
      <p:cViewPr varScale="1">
        <p:scale>
          <a:sx n="50" d="100"/>
          <a:sy n="50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e Haram Klykken" userId="283fedf2-9490-4957-8d3e-9549b4237f04" providerId="ADAL" clId="{6EFC8E64-7D5D-44CB-9EDE-7D2CA708B58B}"/>
    <pc:docChg chg="modSld">
      <pc:chgData name="Fride Haram Klykken" userId="283fedf2-9490-4957-8d3e-9549b4237f04" providerId="ADAL" clId="{6EFC8E64-7D5D-44CB-9EDE-7D2CA708B58B}" dt="2024-06-19T11:48:24.929" v="41" actId="20577"/>
      <pc:docMkLst>
        <pc:docMk/>
      </pc:docMkLst>
      <pc:sldChg chg="modNotesTx">
        <pc:chgData name="Fride Haram Klykken" userId="283fedf2-9490-4957-8d3e-9549b4237f04" providerId="ADAL" clId="{6EFC8E64-7D5D-44CB-9EDE-7D2CA708B58B}" dt="2024-06-19T11:48:09.978" v="25" actId="20577"/>
        <pc:sldMkLst>
          <pc:docMk/>
          <pc:sldMk cId="3225024848" sldId="1545"/>
        </pc:sldMkLst>
      </pc:sldChg>
      <pc:sldChg chg="modNotesTx">
        <pc:chgData name="Fride Haram Klykken" userId="283fedf2-9490-4957-8d3e-9549b4237f04" providerId="ADAL" clId="{6EFC8E64-7D5D-44CB-9EDE-7D2CA708B58B}" dt="2024-06-19T11:48:24.929" v="41" actId="20577"/>
        <pc:sldMkLst>
          <pc:docMk/>
          <pc:sldMk cId="2912672626" sldId="1550"/>
        </pc:sldMkLst>
      </pc:sldChg>
      <pc:sldChg chg="modNotesTx">
        <pc:chgData name="Fride Haram Klykken" userId="283fedf2-9490-4957-8d3e-9549b4237f04" providerId="ADAL" clId="{6EFC8E64-7D5D-44CB-9EDE-7D2CA708B58B}" dt="2024-06-19T11:47:55.898" v="3" actId="20577"/>
        <pc:sldMkLst>
          <pc:docMk/>
          <pc:sldMk cId="1966631305" sldId="1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Undervisningsopplegg for 2x45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minutter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</a:t>
            </a:r>
            <a:r>
              <a:rPr kumimoji="0" lang="nn-NO" sz="1200" b="0" i="0" u="none" strike="noStrike" cap="none" spc="0" normalizeH="0" baseline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med spill 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og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oppgaver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:  </a:t>
            </a:r>
            <a:r>
              <a:rPr lang="nb-NO" dirty="0"/>
              <a:t>https://edutrust.slateresearch.ai/undervisning  </a:t>
            </a:r>
            <a:endParaRPr kumimoji="0" lang="nn-NO" sz="1200" b="0" i="0" u="none" strike="noStrike" cap="none" spc="0" normalizeH="0" baseline="0" dirty="0">
              <a:ln>
                <a:noFill/>
              </a:ln>
              <a:solidFill>
                <a:srgbClr val="326865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man diskutere om annonsene er synlige eller usynlige analytiske data. Vi betrakter annonsene som synlige analytiske data – de blir synlige fordi de sendes til din mobil basert på data som er blitt analysert og knyttet til din profil.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Menneskeskapte data: </a:t>
            </a:r>
            <a:r>
              <a:rPr lang="nb-NO" dirty="0"/>
              <a:t>Data kan bli til uten digitale verktøy.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Rådata: </a:t>
            </a:r>
            <a:r>
              <a:rPr lang="nb-NO" dirty="0"/>
              <a:t>Når mennesker bruker digitale maskiner, f.eks. skriver inn søkeord på nettet, «gir» vi data til maskinen. Denne typen </a:t>
            </a:r>
            <a:r>
              <a:rPr lang="nb-NO" b="0" i="0" dirty="0"/>
              <a:t>data </a:t>
            </a:r>
            <a:r>
              <a:rPr lang="en-GB" b="0" i="0" dirty="0"/>
              <a:t>(</a:t>
            </a:r>
            <a:r>
              <a:rPr lang="en-GB" b="0" i="0" dirty="0" err="1"/>
              <a:t>Innhold</a:t>
            </a:r>
            <a:r>
              <a:rPr lang="en-GB" b="0" i="0" dirty="0"/>
              <a:t>, </a:t>
            </a:r>
            <a:r>
              <a:rPr lang="en-GB" b="0" i="0" dirty="0" err="1"/>
              <a:t>lyd</a:t>
            </a:r>
            <a:r>
              <a:rPr lang="en-GB" b="0" i="0" dirty="0"/>
              <a:t>, </a:t>
            </a:r>
            <a:r>
              <a:rPr lang="en-GB" b="0" i="0" dirty="0" err="1"/>
              <a:t>tekst</a:t>
            </a:r>
            <a:r>
              <a:rPr lang="en-GB" b="0" i="0" dirty="0"/>
              <a:t>, </a:t>
            </a:r>
            <a:r>
              <a:rPr lang="en-GB" b="0" i="0" dirty="0" err="1"/>
              <a:t>bilde</a:t>
            </a:r>
            <a:r>
              <a:rPr lang="en-GB" b="0" i="0" dirty="0"/>
              <a:t>, video, </a:t>
            </a:r>
            <a:r>
              <a:rPr lang="en-GB" b="0" i="0" dirty="0" err="1"/>
              <a:t>sensordata</a:t>
            </a:r>
            <a:r>
              <a:rPr lang="en-GB" b="0" i="0" dirty="0"/>
              <a:t>) </a:t>
            </a:r>
            <a:r>
              <a:rPr lang="nb-NO" b="0" i="0" dirty="0"/>
              <a:t> er ikke (ennå) er analysert/bearbeidet/behandlet for noe spesielt formål, derfor kaller vi den for rådata. </a:t>
            </a:r>
          </a:p>
          <a:p>
            <a:endParaRPr lang="nb-NO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Søkeorda du </a:t>
            </a:r>
            <a:r>
              <a:rPr lang="nb-NO" dirty="0" err="1"/>
              <a:t>sjølv</a:t>
            </a:r>
            <a:r>
              <a:rPr lang="nb-NO" dirty="0"/>
              <a:t> tasta inn  </a:t>
            </a:r>
            <a:r>
              <a:rPr lang="nb-NO" dirty="0" err="1"/>
              <a:t>medan</a:t>
            </a:r>
            <a:r>
              <a:rPr lang="nb-NO" dirty="0"/>
              <a:t> du spelte det forrige </a:t>
            </a:r>
            <a:r>
              <a:rPr lang="nb-NO" dirty="0" err="1"/>
              <a:t>spelet</a:t>
            </a:r>
            <a:r>
              <a:rPr lang="nb-NO" dirty="0"/>
              <a:t> er også rådata.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/>
              <a:t>Analyserte (analytiske) data: Loggfiler og metadata (‘data om data’) som blir opprettet som en ‘bieffekt’ når du samhandler med digitale enheter.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Data som må til for at en app </a:t>
            </a:r>
            <a:r>
              <a:rPr lang="nn-NO" dirty="0" err="1"/>
              <a:t>ellre</a:t>
            </a:r>
            <a:r>
              <a:rPr lang="nn-NO" dirty="0"/>
              <a:t> en nettside skal fungere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Tekstene på både kort A og B er rådata, men i ‘fasiten’ er det datatypen på kort B vi har vektlagt.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64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Teksten på kort </a:t>
            </a:r>
            <a:r>
              <a:rPr lang="nb-NO"/>
              <a:t>A beskriver </a:t>
            </a:r>
            <a:r>
              <a:rPr lang="nb-NO" dirty="0"/>
              <a:t>rådata, men i ‘fasiten’ er det datatypen på kort B vi har vektlagt: Systemet registrerer automatisk tidspunktet for meldingen, og det vises tilbake til deg.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(Det er fullt mulig å endre reglene, og la elevene identifisere flere typer data per par ved å dele opp og plassere kortene i flere kategorier.)"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39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19.06.2024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trust.slateresearch.ai/dataisfje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rust.slateresearch.ai/datadelta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edutrust.slateresearch.ai/skolepakk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kit.dalicitizens.eu/" TargetMode="External"/><Relationship Id="rId5" Type="http://schemas.openxmlformats.org/officeDocument/2006/relationships/hyperlink" Target="https://edutrust.slateresearch.ai/dataisfjell" TargetMode="External"/><Relationship Id="rId4" Type="http://schemas.openxmlformats.org/officeDocument/2006/relationships/hyperlink" Target="https://kisida.no/datadel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trust.slateresearch.ai/skolepakk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sida.no/datadel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pub/aiforteachers/chapter/a-brief-description-of-some-search-engin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s.no/nb/forskning/sokemotorer-er-verdens-mest-brukte-form-for-kunstig-intellige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Dataisfjell</a:t>
            </a: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Analyserte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Data blir </a:t>
            </a:r>
            <a:r>
              <a:rPr lang="nn-NO" sz="2000" b="1" dirty="0" err="1"/>
              <a:t>samlet</a:t>
            </a:r>
            <a:r>
              <a:rPr lang="nn-NO" sz="2000" b="1" dirty="0"/>
              <a:t> inn og brukt av systemet, og vist tilbake til deg.</a:t>
            </a:r>
          </a:p>
          <a:p>
            <a:endParaRPr lang="nb-NO" sz="2000" b="1" dirty="0"/>
          </a:p>
          <a:p>
            <a:r>
              <a:rPr lang="nn-NO" sz="2000" b="1" dirty="0"/>
              <a:t>For eksempel</a:t>
            </a:r>
          </a:p>
          <a:p>
            <a:r>
              <a:rPr lang="nb-NO" sz="2000" dirty="0"/>
              <a:t>Antall ganger </a:t>
            </a:r>
            <a:r>
              <a:rPr lang="nb-NO" sz="2000" dirty="0" err="1"/>
              <a:t>TikTok</a:t>
            </a:r>
            <a:r>
              <a:rPr lang="nb-NO" sz="2000" dirty="0"/>
              <a:t>-videoene dine har blitt vist eller delt, blir samlet inn og gjort synlig for deg og andre.</a:t>
            </a:r>
            <a:endParaRPr lang="nn-NO" sz="20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Data som blir samlet inn og brukt av systemet, men er ikke synlig for deg.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r>
              <a:rPr lang="nb-NO" sz="2000" dirty="0" err="1"/>
              <a:t>TikTok</a:t>
            </a:r>
            <a:r>
              <a:rPr lang="nb-NO" sz="2000" dirty="0"/>
              <a:t> registrerer hvor lenge du ser på en kattevideo og deler denne informasjonen med andre uten at du ser det.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Synlig</a:t>
              </a: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Usynlig</a:t>
              </a: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810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 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Funksjonelle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Funksjonelle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Data som er nødvendig for at maskiner skal kommunisere med hverandre.</a:t>
            </a:r>
          </a:p>
          <a:p>
            <a:endParaRPr lang="nb-NO" dirty="0"/>
          </a:p>
          <a:p>
            <a:r>
              <a:rPr lang="nb-NO" dirty="0"/>
              <a:t>Funksjonelle data gjør at videoer fra </a:t>
            </a:r>
            <a:r>
              <a:rPr lang="nb-NO" dirty="0" err="1"/>
              <a:t>TikTok</a:t>
            </a:r>
            <a:r>
              <a:rPr lang="nb-NO" dirty="0"/>
              <a:t> kan strømmes jevnt til mobilen din.</a:t>
            </a:r>
          </a:p>
          <a:p>
            <a:endParaRPr lang="nb-NO" dirty="0"/>
          </a:p>
          <a:p>
            <a:r>
              <a:rPr lang="nb-NO" sz="1800" b="1" dirty="0"/>
              <a:t>For eksempel</a:t>
            </a:r>
          </a:p>
          <a:p>
            <a:r>
              <a:rPr lang="nb-NO" dirty="0"/>
              <a:t>Bufferinformasjon og datapakkene som trengs for å sikre at videoen spilles av uten avbrudd</a:t>
            </a:r>
            <a:br>
              <a:rPr lang="nb-NO" dirty="0"/>
            </a:br>
            <a:br>
              <a:rPr lang="nb-NO" dirty="0"/>
            </a:br>
            <a:r>
              <a:rPr lang="nb-NO" i="1" dirty="0"/>
              <a:t>Også: </a:t>
            </a:r>
            <a:r>
              <a:rPr lang="nb-NO" dirty="0">
                <a:hlinkClick r:id="rId4"/>
              </a:rPr>
              <a:t>IP-adresse</a:t>
            </a:r>
            <a:endParaRPr lang="nb-NO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1" y="431881"/>
            <a:ext cx="480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D199056-FF13-1FF3-94D5-93048A94EC2B}"/>
              </a:ext>
            </a:extLst>
          </p:cNvPr>
          <p:cNvGrpSpPr/>
          <p:nvPr/>
        </p:nvGrpSpPr>
        <p:grpSpPr>
          <a:xfrm>
            <a:off x="571500" y="2473149"/>
            <a:ext cx="11274413" cy="4113997"/>
            <a:chOff x="571500" y="2473149"/>
            <a:chExt cx="11274413" cy="4113997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D95E0A9-0EB5-889B-BEFE-7F30B62B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" y="2574901"/>
              <a:ext cx="11049000" cy="4012245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94DD16-0C63-1DC9-C366-EE24DFC191F8}"/>
                </a:ext>
              </a:extLst>
            </p:cNvPr>
            <p:cNvSpPr/>
            <p:nvPr/>
          </p:nvSpPr>
          <p:spPr>
            <a:xfrm>
              <a:off x="8098076" y="5754933"/>
              <a:ext cx="3747837" cy="788069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6533259-268B-A226-F4E2-C33AEE868DD1}"/>
                </a:ext>
              </a:extLst>
            </p:cNvPr>
            <p:cNvSpPr/>
            <p:nvPr/>
          </p:nvSpPr>
          <p:spPr>
            <a:xfrm>
              <a:off x="6863355" y="2473149"/>
              <a:ext cx="2346254" cy="423742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1E245CC-FB40-B33E-B426-6F28DEFC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67" y="320374"/>
            <a:ext cx="1538379" cy="2132363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4F2E3A0-9B11-1346-C8B6-7366CD91D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372" y="284432"/>
            <a:ext cx="1745795" cy="2517193"/>
          </a:xfrm>
          <a:prstGeom prst="rect">
            <a:avLst/>
          </a:prstGeom>
          <a:ln>
            <a:solidFill>
              <a:srgbClr val="2C455F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13A3120-4F40-56B0-EDE0-4AD66D78A029}"/>
              </a:ext>
            </a:extLst>
          </p:cNvPr>
          <p:cNvSpPr/>
          <p:nvPr/>
        </p:nvSpPr>
        <p:spPr>
          <a:xfrm>
            <a:off x="7692983" y="2136260"/>
            <a:ext cx="2086991" cy="685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Menneskeskapte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</a:t>
              </a:r>
              <a:r>
                <a:rPr lang="nb-NO" dirty="0"/>
                <a:t>Innhold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Analytiske data: Synlig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81683" y="4281852"/>
            <a:ext cx="2644634" cy="484737"/>
            <a:chOff x="3857" y="0"/>
            <a:chExt cx="3784726" cy="628316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78516" y="82779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/>
                <a:t>Analytiske data: Usynlig</a:t>
              </a:r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Funksjonelle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Usynlige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Synlige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8392890" y="357745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2B962B-2277-828D-85E6-2A8EFBA8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" y="3781"/>
            <a:ext cx="1519979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9199648-4AF4-54B1-C85E-D89FB653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34831" y="98040"/>
            <a:ext cx="1304443" cy="1887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B62762F-F0B7-4CB8-73CE-A3483A6C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249158" y="2299162"/>
            <a:ext cx="1335054" cy="19320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5F475DC-1BF3-72F2-5943-507ADF95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661" y="4647995"/>
            <a:ext cx="1487479" cy="21526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914B41-E3F4-A061-467C-26CB026C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0342" y="2243238"/>
            <a:ext cx="1394142" cy="20175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Oppsett for 4 </a:t>
            </a:r>
            <a:r>
              <a:rPr lang="nn-NO" sz="1600" dirty="0" err="1">
                <a:latin typeface="+mj-lt"/>
              </a:rPr>
              <a:t>spillere</a:t>
            </a:r>
            <a:r>
              <a:rPr lang="nn-NO" sz="1600" dirty="0">
                <a:latin typeface="+mj-lt"/>
              </a:rPr>
              <a:t>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873871-BA3E-F02D-976E-2C974A617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04" y="0"/>
            <a:ext cx="393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267063" y="251639"/>
            <a:ext cx="23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</a:t>
            </a:r>
            <a:r>
              <a:rPr lang="nn-NO" sz="2400" dirty="0" err="1">
                <a:latin typeface="+mj-lt"/>
              </a:rPr>
              <a:t>spillere</a:t>
            </a:r>
            <a:r>
              <a:rPr lang="nn-NO" sz="2400" dirty="0">
                <a:latin typeface="+mj-lt"/>
              </a:rPr>
              <a:t> </a:t>
            </a:r>
          </a:p>
          <a:p>
            <a:pPr algn="r"/>
            <a:r>
              <a:rPr lang="nn-NO" sz="2400" dirty="0">
                <a:latin typeface="+mj-lt"/>
              </a:rPr>
              <a:t>30-45 </a:t>
            </a:r>
            <a:r>
              <a:rPr lang="nn-NO" sz="2400" dirty="0" err="1">
                <a:latin typeface="+mj-lt"/>
              </a:rPr>
              <a:t>minutter</a:t>
            </a:r>
            <a:endParaRPr lang="nn-NO" sz="2400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REGLER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1544296"/>
            <a:ext cx="10793293" cy="49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Legg kortene utover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bordet med bildet ned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Let etter par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samme bilde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(Snu to kort).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 historien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kortparet.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Se særlig på det siste kortet: </a:t>
            </a:r>
            <a:r>
              <a:rPr lang="nb-NO" sz="2400" i="1" dirty="0">
                <a:latin typeface="Verdana" panose="020B0604030504040204" pitchFamily="34" charset="0"/>
                <a:ea typeface="Verdana" panose="020B0604030504040204" pitchFamily="34" charset="0"/>
              </a:rPr>
              <a:t>Hvilke type data blir til?</a:t>
            </a:r>
          </a:p>
          <a:p>
            <a:pPr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Plasser paret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rett type datakategori på spillbrettet ditt.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de andre spillerne: 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va tror de?</a:t>
            </a:r>
          </a:p>
          <a:p>
            <a:pPr>
              <a:lnSpc>
                <a:spcPct val="150000"/>
              </a:lnSpc>
            </a:pP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b-NO" sz="24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løsingsarket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Du beholder kortene dersom de er plassert rett</a:t>
            </a:r>
          </a:p>
          <a:p>
            <a:pPr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Vinneren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har flest par som er korrekt plassert på spillbrettet sitt</a:t>
            </a:r>
          </a:p>
        </p:txBody>
      </p:sp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1219443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40" y="447026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44785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B0BDAF-2547-CD86-24DA-352D00DE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418" y="1279932"/>
            <a:ext cx="982987" cy="136252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10FE39-E13C-7128-9611-5EB26FD57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998" y="1262878"/>
            <a:ext cx="975747" cy="1406891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261345" y="2598003"/>
            <a:ext cx="641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SPILL </a:t>
            </a:r>
            <a:r>
              <a:rPr lang="nb-NO" sz="4800" dirty="0">
                <a:latin typeface="Arial Black" panose="020B0A04020102020204" pitchFamily="34" charset="0"/>
              </a:rPr>
              <a:t>DATAISFJELL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Last ned Dataisfjell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https://edutrust.slateresearch.ai/dataisfjell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0919E32-714B-1A5F-A873-4838112C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083" y="583476"/>
            <a:ext cx="4068808" cy="5756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 descr="Et bilde som inneholder tekst, tegnefilm, design&#10;&#10;Automatisk generert beskrivelse">
            <a:extLst>
              <a:ext uri="{FF2B5EF4-FFF2-40B4-BE49-F238E27FC236}">
                <a16:creationId xmlns:a16="http://schemas.microsoft.com/office/drawing/2014/main" id="{F6E7B05B-77E0-61C3-8630-AC4B4B17D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07" y="1574823"/>
            <a:ext cx="3268617" cy="4457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4582720" y="1793316"/>
            <a:ext cx="4768106" cy="3271366"/>
            <a:chOff x="3871453" y="1867994"/>
            <a:chExt cx="4768106" cy="327136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71453" y="1867994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9435" y="3915697"/>
              <a:ext cx="1220124" cy="9378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e 4" descr="Et bilde som inneholder tegnefilm&#10;&#10;Automatisk generert beskrivelse">
            <a:extLst>
              <a:ext uri="{FF2B5EF4-FFF2-40B4-BE49-F238E27FC236}">
                <a16:creationId xmlns:a16="http://schemas.microsoft.com/office/drawing/2014/main" id="{9EBFB472-2D69-9658-BCB3-099FAB8F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0" y="1674534"/>
            <a:ext cx="2702984" cy="3685887"/>
          </a:xfrm>
          <a:prstGeom prst="rect">
            <a:avLst/>
          </a:prstGeom>
          <a:ln>
            <a:solidFill>
              <a:srgbClr val="023A59"/>
            </a:solidFill>
          </a:ln>
        </p:spPr>
      </p:pic>
      <p:pic>
        <p:nvPicPr>
          <p:cNvPr id="13" name="Bilde 12" descr="Et bilde som inneholder tekst, skjermbilde, Font, logo&#10;&#10;Automatisk generert beskrivelse">
            <a:extLst>
              <a:ext uri="{FF2B5EF4-FFF2-40B4-BE49-F238E27FC236}">
                <a16:creationId xmlns:a16="http://schemas.microsoft.com/office/drawing/2014/main" id="{3C6C8D7A-85F1-EDA3-56E1-82BE4E2C6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78" y="2544851"/>
            <a:ext cx="2557534" cy="17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0B152364-9B7B-DCCE-4F37-9A5315ED39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714" y="341096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 14" descr="Et bilde som inneholder tekst, skjermbilde, Rektangel, Font&#10;&#10;Automatisk generert beskrivelse">
            <a:extLst>
              <a:ext uri="{FF2B5EF4-FFF2-40B4-BE49-F238E27FC236}">
                <a16:creationId xmlns:a16="http://schemas.microsoft.com/office/drawing/2014/main" id="{AB3183BB-5156-1F28-25A0-7DDF7F5F6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0" y="1230665"/>
            <a:ext cx="3400273" cy="4636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A2AC892-32B5-FAA3-DFE4-3CDBDF70933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85479464-0C39-A790-005E-E749E1CA4312}"/>
              </a:ext>
            </a:extLst>
          </p:cNvPr>
          <p:cNvGrpSpPr/>
          <p:nvPr/>
        </p:nvGrpSpPr>
        <p:grpSpPr>
          <a:xfrm>
            <a:off x="3635095" y="1590618"/>
            <a:ext cx="4921809" cy="3490202"/>
            <a:chOff x="3654378" y="1295650"/>
            <a:chExt cx="4921809" cy="349020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E97F8AE-07E7-C39C-D9B9-B5B4D659F51B}"/>
                </a:ext>
              </a:extLst>
            </p:cNvPr>
            <p:cNvSpPr/>
            <p:nvPr/>
          </p:nvSpPr>
          <p:spPr>
            <a:xfrm>
              <a:off x="3654378" y="1295650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7C800D66-0B99-E14D-08DD-45ABD11964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7323" y="2728452"/>
              <a:ext cx="1238864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de 2" descr="Et bilde som inneholder tekst, skjermbilde, Rektangel, design&#10;&#10;Automatisk generert beskrivelse">
            <a:extLst>
              <a:ext uri="{FF2B5EF4-FFF2-40B4-BE49-F238E27FC236}">
                <a16:creationId xmlns:a16="http://schemas.microsoft.com/office/drawing/2014/main" id="{484DC1C1-334F-24E1-E7C2-E57F0BC56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6" y="1590618"/>
            <a:ext cx="2760808" cy="3764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32A0BB5-531A-C61B-6B27-9AC93EC168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58"/>
          <a:stretch/>
        </p:blipFill>
        <p:spPr>
          <a:xfrm>
            <a:off x="4389575" y="2035627"/>
            <a:ext cx="2928465" cy="20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14" name="Bilde 13" descr="Et bilde som inneholder tekst, skjermbilde, Font, symbol&#10;&#10;Automatisk generert beskrivelse">
            <a:extLst>
              <a:ext uri="{FF2B5EF4-FFF2-40B4-BE49-F238E27FC236}">
                <a16:creationId xmlns:a16="http://schemas.microsoft.com/office/drawing/2014/main" id="{F68B2AE0-50B8-E92D-FB62-57401CCC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58" y="1542097"/>
            <a:ext cx="2884506" cy="3933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 descr="Et bilde som inneholder tekst, grafisk design, Font, skjermbilde&#10;&#10;Automatisk generert beskrivelse">
            <a:extLst>
              <a:ext uri="{FF2B5EF4-FFF2-40B4-BE49-F238E27FC236}">
                <a16:creationId xmlns:a16="http://schemas.microsoft.com/office/drawing/2014/main" id="{B7CD679F-DB22-1534-AE70-D92ED068A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6" y="1718502"/>
            <a:ext cx="2668920" cy="36394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330324" y="2211883"/>
            <a:ext cx="5621594" cy="3100340"/>
            <a:chOff x="6570406" y="2317345"/>
            <a:chExt cx="5621594" cy="310034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406" y="3598606"/>
              <a:ext cx="1482213" cy="15707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Bilde 19">
            <a:extLst>
              <a:ext uri="{FF2B5EF4-FFF2-40B4-BE49-F238E27FC236}">
                <a16:creationId xmlns:a16="http://schemas.microsoft.com/office/drawing/2014/main" id="{84F1E4DA-9F01-0806-8671-1F02B694BC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58"/>
          <a:stretch/>
        </p:blipFill>
        <p:spPr>
          <a:xfrm>
            <a:off x="8417995" y="2737808"/>
            <a:ext cx="2928465" cy="20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2 - </a:t>
            </a:r>
            <a:r>
              <a:rPr lang="nb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Dataisfjell</a:t>
            </a:r>
            <a:endParaRPr lang="nb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typer data (med eksempler)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Regler for Dataisfjell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 Dataisfjell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flere eksempler 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nb-NO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nb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Regler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oppgaver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data? Hvordan blir data opprettet?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 om nettsøk</a:t>
            </a:r>
          </a:p>
        </p:txBody>
      </p:sp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49A9924-5767-D4B3-6EEA-85992E163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76" y="720219"/>
            <a:ext cx="1714718" cy="24148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1C294AD-91E1-4BA9-D89D-52317EBF2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796" y="714938"/>
            <a:ext cx="1698795" cy="2425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4A534B0-31BC-012B-0C37-8C29F8315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270" y="3821439"/>
            <a:ext cx="1402746" cy="1944361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2CCBFE9-1A17-7622-1915-2DA4F7164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3831">
            <a:off x="6743024" y="4726760"/>
            <a:ext cx="494392" cy="685282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7910025-A896-5643-3BF9-499A688EE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739" y="4202287"/>
            <a:ext cx="1392414" cy="2007667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C653927-B964-29F9-0CF6-FC426E261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8746">
            <a:off x="8048034" y="5591995"/>
            <a:ext cx="562014" cy="810346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11" name="Bilde 10" descr="Et bilde som inneholder tekst, Font, tegning, sketch&#10;&#10;Automatisk generert beskrivelse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3" y="1278370"/>
            <a:ext cx="3265819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8A7548F-ED68-9316-F3B9-90C47A8AB1ED}"/>
              </a:ext>
            </a:extLst>
          </p:cNvPr>
          <p:cNvSpPr/>
          <p:nvPr/>
        </p:nvSpPr>
        <p:spPr>
          <a:xfrm>
            <a:off x="7304576" y="740409"/>
            <a:ext cx="4438650" cy="3100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 descr="Et bilde som inneholder tekst, tegning, sketch, Font&#10;&#10;Automatisk generert beskrivelse">
            <a:extLst>
              <a:ext uri="{FF2B5EF4-FFF2-40B4-BE49-F238E27FC236}">
                <a16:creationId xmlns:a16="http://schemas.microsoft.com/office/drawing/2014/main" id="{123B9B22-171D-F36A-085E-C934E988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" y="1645545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2013F80-6CDD-9A67-D96B-67D7A0F12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58"/>
          <a:stretch/>
        </p:blipFill>
        <p:spPr>
          <a:xfrm>
            <a:off x="8059668" y="1278370"/>
            <a:ext cx="2928465" cy="2048489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7C1C8B0-B9E1-5326-1418-EB3DCB3FAE04}"/>
              </a:ext>
            </a:extLst>
          </p:cNvPr>
          <p:cNvCxnSpPr>
            <a:cxnSpLocks/>
          </p:cNvCxnSpPr>
          <p:nvPr/>
        </p:nvCxnSpPr>
        <p:spPr>
          <a:xfrm flipV="1">
            <a:off x="6277537" y="3261764"/>
            <a:ext cx="1979539" cy="1760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ressurser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hlinkClick r:id="rId2"/>
              </a:rPr>
              <a:t>Skolepakke | EDUTRUST AI (slateresearch.ai)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https://edutrust.slateresearch.ai/datadelta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Digital versjon: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https://kisida.no/datadelta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Dataisfjell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https://edutrust.slateresearch.ai/dataisfjell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hlinkClick r:id="rId6"/>
              </a:rPr>
              <a:t>DALI Toolkit (dalicitizens.eu)</a:t>
            </a:r>
            <a:endParaRPr lang="nb-NO" dirty="0"/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613"/>
          <a:stretch/>
        </p:blipFill>
        <p:spPr>
          <a:xfrm>
            <a:off x="7833651" y="5229225"/>
            <a:ext cx="4358349" cy="151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93DAAD-F02B-467F-6600-3C51546B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Undervisningsopplegget er under utvikling</a:t>
            </a:r>
            <a:endParaRPr lang="nb-NO" sz="3200" dirty="0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1E47C98-FC42-AC3B-D41F-8C8478AE01F7}"/>
              </a:ext>
            </a:extLst>
          </p:cNvPr>
          <p:cNvSpPr/>
          <p:nvPr/>
        </p:nvSpPr>
        <p:spPr>
          <a:xfrm>
            <a:off x="838200" y="1858010"/>
            <a:ext cx="10419509" cy="27854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 siste </a:t>
            </a:r>
            <a:r>
              <a:rPr lang="nn-NO" sz="3200" kern="100" dirty="0" err="1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utgave</a:t>
            </a: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- gå til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n-NO" sz="3200" u="sng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https://edutrust.slateresearch.ai/skolepakke/</a:t>
            </a:r>
            <a:r>
              <a:rPr lang="nn-NO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lassholder for innhold 7" descr="Et bilde som inneholder Font, tekst, skjermbilde, Grafikk&#10;&#10;Automatisk generert beskrivelse">
            <a:extLst>
              <a:ext uri="{FF2B5EF4-FFF2-40B4-BE49-F238E27FC236}">
                <a16:creationId xmlns:a16="http://schemas.microsoft.com/office/drawing/2014/main" id="{31928EF5-7827-DCF5-2583-0D949066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26" y="4974022"/>
            <a:ext cx="2140885" cy="89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4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610168" y="545410"/>
            <a:ext cx="17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4-6 spillere</a:t>
            </a:r>
          </a:p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30-40 minutter</a:t>
            </a:r>
          </a:p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54 kort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REGLER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668514" y="1433106"/>
            <a:ext cx="10684701" cy="507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Velg en dommer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for den første runden og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stokk kortene</a:t>
            </a:r>
            <a:r>
              <a:rPr lang="nb-NO" sz="28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b-NO" sz="23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Dommeren trekker </a:t>
            </a:r>
            <a:r>
              <a:rPr lang="nb-NO" sz="2300" b="1" dirty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nb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kort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og leser opp innholdet.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Hver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av de andre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bruker mobilen til å finne det kortet etterspør.</a:t>
            </a:r>
          </a:p>
          <a:p>
            <a:pPr>
              <a:lnSpc>
                <a:spcPct val="150000"/>
              </a:lnSpc>
            </a:pP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Etter 1 minutt 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viser og forteller hver spiller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om det de har funnet.</a:t>
            </a:r>
          </a:p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Dommeren velger favorittsvaret sitt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og utroper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 en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vinner av runden.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inner av runden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tar det brukte kortet og blir dommer neste runde. </a:t>
            </a:r>
            <a:r>
              <a:rPr lang="nb-NO" sz="23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Eller</a:t>
            </a:r>
            <a:r>
              <a:rPr lang="nb-NO" sz="23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nb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La dommerrollen gå på rundgang.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Vinneren av spillet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er den som sitter igjen med flest kort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b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56" y="460408"/>
            <a:ext cx="1097716" cy="152036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FBC406E-11A4-9E42-6ED8-6B017AB3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03" y="460408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42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 Narrow" panose="020B0606020202030204" pitchFamily="34" charset="0"/>
              </a:rPr>
              <a:t>SPILL </a:t>
            </a:r>
            <a:r>
              <a:rPr lang="nb-NO" sz="4400" dirty="0">
                <a:latin typeface="Arial Black" panose="020B0A04020102020204" pitchFamily="34" charset="0"/>
              </a:rPr>
              <a:t>DATA DELTA</a:t>
            </a:r>
            <a:endParaRPr lang="nb-NO" sz="44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versjon: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https://kisida.no/datadelta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PDF til utskrift: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EB5A43C-EABE-C9B3-D8EE-274F379F5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523" y="1676972"/>
            <a:ext cx="2558442" cy="36031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137819"/>
            <a:ext cx="10684701" cy="597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Gruppeoppgave 1: Diskuter</a:t>
            </a:r>
            <a:endParaRPr lang="nb-N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Hvilke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søkemotorer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 og apper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brukte dere?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Godkjente dere ‘informasjonskapsler og data’?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Hvilke data har dere delt? (For eksempel: hvilke søkeord brukte dere?)</a:t>
            </a:r>
          </a:p>
          <a:p>
            <a:pPr>
              <a:lnSpc>
                <a:spcPct val="150000"/>
              </a:lnSpc>
            </a:pPr>
            <a:endParaRPr lang="nb-N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Gå inn i appstore (o.l.) og velg en app dere har brukt. Se under ‘Datasikkerhet’ og ‘Innsamlede data’. Hvilke typer data forteller appen at den samler inn?</a:t>
            </a:r>
          </a:p>
          <a:p>
            <a:pPr algn="r">
              <a:lnSpc>
                <a:spcPct val="150000"/>
              </a:lnSpc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Datatyper: Google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b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ECAC727-7647-FF95-93D7-CFEEDED6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406" y="998689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0DBC9C7-6EB0-EF92-A42E-7E472367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60EC53-395B-E99E-B9F9-F7E0AEEC8F82}"/>
              </a:ext>
            </a:extLst>
          </p:cNvPr>
          <p:cNvSpPr txBox="1"/>
          <p:nvPr/>
        </p:nvSpPr>
        <p:spPr>
          <a:xfrm>
            <a:off x="851770" y="1146386"/>
            <a:ext cx="9037371" cy="546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Gruppeoppgave 2: Samarbeid om søk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1. Alle i gruppen søker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med nøyaktig samme ord i same søkemotor.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 Sammenlign resultatet.</a:t>
            </a:r>
            <a:endParaRPr lang="nb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nb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2. Søk deretter med 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de samme 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søkeordene i ulike søkemotorer. (F.eks. Google, </a:t>
            </a:r>
            <a:r>
              <a:rPr lang="nb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b-NO" sz="200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uck</a:t>
            </a:r>
            <a:r>
              <a:rPr lang="nb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Duck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 Go, Bing/</a:t>
            </a:r>
            <a:r>
              <a:rPr lang="nb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Copilot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). Sammenlign resultatet.</a:t>
            </a:r>
          </a:p>
          <a:p>
            <a:pPr>
              <a:lnSpc>
                <a:spcPct val="150000"/>
              </a:lnSpc>
            </a:pP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Hvordan ser resultatene ut?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 Kommer det samme resultatet og den samme rekkefølgen opp hos alle spillerne? Hvorfor/hvorfor ikke? 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 gjerne flere ganger (For eksempel etter klær, reiser, matoppskrifter, osv.)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hlinkClick r:id="rId3"/>
              </a:rPr>
              <a:t>A </a:t>
            </a:r>
            <a:r>
              <a:rPr lang="nb-NO" sz="1400" dirty="0" err="1">
                <a:hlinkClick r:id="rId3"/>
              </a:rPr>
              <a:t>brief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description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of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some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search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engines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/>
              <a:t> 	</a:t>
            </a:r>
            <a:r>
              <a:rPr lang="nb-NO" sz="1400" dirty="0">
                <a:hlinkClick r:id="rId4"/>
              </a:rPr>
              <a:t>Søkemotorer er verdens mest brukte form for kunstig intelligens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4536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Usynlige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Synlige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3432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b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va </a:t>
            </a: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er data?</a:t>
            </a:r>
          </a:p>
          <a:p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Hvilke typer data finnes?</a:t>
            </a:r>
            <a:endParaRPr lang="nb-NO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For eksempel</a:t>
            </a:r>
          </a:p>
          <a:p>
            <a:r>
              <a:rPr lang="nb-NO" sz="2000" dirty="0"/>
              <a:t>Du tegner ned ideer til en </a:t>
            </a:r>
            <a:r>
              <a:rPr lang="nb-NO" sz="2000" dirty="0" err="1"/>
              <a:t>TikTok</a:t>
            </a:r>
            <a:r>
              <a:rPr lang="nb-NO" sz="2000" dirty="0"/>
              <a:t>-video med blyant 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Menneskeskapte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ysClr val="windowText" lastClr="000000"/>
                </a:solidFill>
              </a:rPr>
              <a:t>Uten digitale verktøy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Menneskeskapte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Rådata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Synlige og ubehandlede data skapt med vilje av mennesker.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Du skriver inn fødselsdato for å registrere en profil på </a:t>
            </a:r>
            <a:r>
              <a:rPr lang="nb-NO" sz="2000" dirty="0" err="1"/>
              <a:t>TikTok</a:t>
            </a:r>
            <a:endParaRPr lang="nb-NO" sz="2000" dirty="0"/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Du laster også opp en video av katten din.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Innhold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Usynlige data registrert av en sensor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GPS-sensoren på mobilen din registrerer hvor du går når </a:t>
            </a:r>
            <a:r>
              <a:rPr lang="nb-NO" sz="2000" dirty="0" err="1"/>
              <a:t>TikTok</a:t>
            </a:r>
            <a:r>
              <a:rPr lang="nb-NO" sz="2000" dirty="0"/>
              <a:t>-appen er i bruk.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1174</Words>
  <Application>Microsoft Office PowerPoint</Application>
  <PresentationFormat>Widescreen</PresentationFormat>
  <Paragraphs>164</Paragraphs>
  <Slides>22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Flere ressurser</vt:lpstr>
      <vt:lpstr>Undervisningsopplegget er under utvikling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34</cp:revision>
  <dcterms:created xsi:type="dcterms:W3CDTF">2024-06-11T09:14:10Z</dcterms:created>
  <dcterms:modified xsi:type="dcterms:W3CDTF">2024-06-19T11:48:26Z</dcterms:modified>
</cp:coreProperties>
</file>